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Outfit Extra Bold"/>
      <p:regular r:id="rId19"/>
    </p:embeddedFont>
    <p:embeddedFont>
      <p:font typeface="Arimo"/>
      <p:regular r:id="rId20"/>
    </p:embeddedFont>
    <p:embeddedFont>
      <p:font typeface="Arimo"/>
      <p:regular r:id="rId21"/>
    </p:embeddedFont>
    <p:embeddedFont>
      <p:font typeface="Arimo"/>
      <p:regular r:id="rId22"/>
    </p:embeddedFont>
    <p:embeddedFont>
      <p:font typeface="Arimo"/>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753797"/>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231971"/>
                </a:solidFill>
                <a:latin typeface="Outfit Extra Bold" pitchFamily="34" charset="0"/>
                <a:ea typeface="Outfit Extra Bold" pitchFamily="34" charset="-122"/>
                <a:cs typeface="Outfit Extra Bold" pitchFamily="34" charset="-120"/>
              </a:rPr>
              <a:t> Funding In Startups</a:t>
            </a:r>
            <a:endParaRPr lang="en-US" sz="4850" dirty="0"/>
          </a:p>
        </p:txBody>
      </p:sp>
      <p:sp>
        <p:nvSpPr>
          <p:cNvPr id="4" name="Text 1"/>
          <p:cNvSpPr/>
          <p:nvPr/>
        </p:nvSpPr>
        <p:spPr>
          <a:xfrm>
            <a:off x="6350437" y="3895606"/>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Startups often rely on external funding to fuel their growth and innovation. This presentation will explore the various aspects of startup funding, from the distribution of funding across categories to the historical trends and recommendations for stakeholders.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446967"/>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231971"/>
                </a:solidFill>
                <a:latin typeface="Outfit Extra Bold" pitchFamily="34" charset="0"/>
                <a:ea typeface="Outfit Extra Bold" pitchFamily="34" charset="-122"/>
                <a:cs typeface="Outfit Extra Bold" pitchFamily="34" charset="-120"/>
              </a:rPr>
              <a:t>Key Insights </a:t>
            </a:r>
            <a:endParaRPr lang="en-US" sz="4850" dirty="0"/>
          </a:p>
        </p:txBody>
      </p:sp>
      <p:sp>
        <p:nvSpPr>
          <p:cNvPr id="3" name="Text 1"/>
          <p:cNvSpPr/>
          <p:nvPr/>
        </p:nvSpPr>
        <p:spPr>
          <a:xfrm>
            <a:off x="864037" y="2588776"/>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Top sectors:</a:t>
            </a:r>
            <a:endParaRPr lang="en-US" sz="2400" dirty="0"/>
          </a:p>
        </p:txBody>
      </p:sp>
      <p:sp>
        <p:nvSpPr>
          <p:cNvPr id="4" name="Text 2"/>
          <p:cNvSpPr/>
          <p:nvPr/>
        </p:nvSpPr>
        <p:spPr>
          <a:xfrm>
            <a:off x="864037" y="3344823"/>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Biotechnology, Mobile, and Software receive the most funding.</a:t>
            </a:r>
            <a:endParaRPr lang="en-US" sz="1900" dirty="0"/>
          </a:p>
        </p:txBody>
      </p:sp>
      <p:sp>
        <p:nvSpPr>
          <p:cNvPr id="5" name="Text 3"/>
          <p:cNvSpPr/>
          <p:nvPr/>
        </p:nvSpPr>
        <p:spPr>
          <a:xfrm>
            <a:off x="864037" y="4110157"/>
            <a:ext cx="3871913"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Geographic concentration:</a:t>
            </a:r>
            <a:endParaRPr lang="en-US" sz="2400" dirty="0"/>
          </a:p>
        </p:txBody>
      </p:sp>
      <p:sp>
        <p:nvSpPr>
          <p:cNvPr id="6" name="Text 4"/>
          <p:cNvSpPr/>
          <p:nvPr/>
        </p:nvSpPr>
        <p:spPr>
          <a:xfrm>
            <a:off x="864037" y="4866203"/>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Major tech hubs, especially SF Bay Area and NYC, dominate funding.</a:t>
            </a:r>
            <a:endParaRPr lang="en-US" sz="1900" dirty="0"/>
          </a:p>
        </p:txBody>
      </p:sp>
      <p:sp>
        <p:nvSpPr>
          <p:cNvPr id="7" name="Text 5"/>
          <p:cNvSpPr/>
          <p:nvPr/>
        </p:nvSpPr>
        <p:spPr>
          <a:xfrm>
            <a:off x="864037" y="5631537"/>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Funding rounds:</a:t>
            </a:r>
            <a:endParaRPr lang="en-US" sz="2400" dirty="0"/>
          </a:p>
        </p:txBody>
      </p:sp>
      <p:sp>
        <p:nvSpPr>
          <p:cNvPr id="8" name="Text 6"/>
          <p:cNvSpPr/>
          <p:nvPr/>
        </p:nvSpPr>
        <p:spPr>
          <a:xfrm>
            <a:off x="864037" y="6387584"/>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Higher amounts are secured in early funding rounds, but fewer companies progress to later stages.</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553"/>
          </a:xfrm>
          <a:prstGeom prst="rect">
            <a:avLst/>
          </a:prstGeom>
        </p:spPr>
      </p:pic>
      <p:sp>
        <p:nvSpPr>
          <p:cNvPr id="3" name="Text 0"/>
          <p:cNvSpPr/>
          <p:nvPr/>
        </p:nvSpPr>
        <p:spPr>
          <a:xfrm>
            <a:off x="987028" y="838914"/>
            <a:ext cx="4935498" cy="616863"/>
          </a:xfrm>
          <a:prstGeom prst="rect">
            <a:avLst/>
          </a:prstGeom>
          <a:noFill/>
          <a:ln/>
        </p:spPr>
        <p:txBody>
          <a:bodyPr wrap="none" lIns="0" tIns="0" rIns="0" bIns="0" rtlCol="0" anchor="t"/>
          <a:lstStyle/>
          <a:p>
            <a:pPr indent="0" marL="0">
              <a:lnSpc>
                <a:spcPts val="4850"/>
              </a:lnSpc>
              <a:buNone/>
            </a:pPr>
            <a:r>
              <a:rPr lang="en-US" sz="3850" b="1" dirty="0">
                <a:solidFill>
                  <a:srgbClr val="231971"/>
                </a:solidFill>
                <a:latin typeface="Outfit Extra Bold" pitchFamily="34" charset="0"/>
                <a:ea typeface="Outfit Extra Bold" pitchFamily="34" charset="-122"/>
                <a:cs typeface="Outfit Extra Bold" pitchFamily="34" charset="-120"/>
              </a:rPr>
              <a:t>Recommendations </a:t>
            </a:r>
            <a:endParaRPr lang="en-US" sz="3850" dirty="0"/>
          </a:p>
        </p:txBody>
      </p:sp>
      <p:sp>
        <p:nvSpPr>
          <p:cNvPr id="4" name="Shape 1"/>
          <p:cNvSpPr/>
          <p:nvPr/>
        </p:nvSpPr>
        <p:spPr>
          <a:xfrm>
            <a:off x="690920" y="542806"/>
            <a:ext cx="22860" cy="1209080"/>
          </a:xfrm>
          <a:prstGeom prst="rect">
            <a:avLst/>
          </a:prstGeom>
          <a:solidFill>
            <a:srgbClr val="5E4CE6"/>
          </a:solidFill>
          <a:ln/>
        </p:spPr>
      </p:sp>
      <p:sp>
        <p:nvSpPr>
          <p:cNvPr id="5" name="Shape 2"/>
          <p:cNvSpPr/>
          <p:nvPr/>
        </p:nvSpPr>
        <p:spPr>
          <a:xfrm>
            <a:off x="690920" y="2195989"/>
            <a:ext cx="444103" cy="444103"/>
          </a:xfrm>
          <a:prstGeom prst="roundRect">
            <a:avLst>
              <a:gd name="adj" fmla="val 18671"/>
            </a:avLst>
          </a:prstGeom>
          <a:solidFill>
            <a:srgbClr val="E9E6FA"/>
          </a:solidFill>
          <a:ln w="7620">
            <a:solidFill>
              <a:srgbClr val="BDB8DF"/>
            </a:solidFill>
            <a:prstDash val="solid"/>
          </a:ln>
        </p:spPr>
      </p:sp>
      <p:sp>
        <p:nvSpPr>
          <p:cNvPr id="6" name="Text 3"/>
          <p:cNvSpPr/>
          <p:nvPr/>
        </p:nvSpPr>
        <p:spPr>
          <a:xfrm>
            <a:off x="855226" y="2269927"/>
            <a:ext cx="115491" cy="296108"/>
          </a:xfrm>
          <a:prstGeom prst="rect">
            <a:avLst/>
          </a:prstGeom>
          <a:noFill/>
          <a:ln/>
        </p:spPr>
        <p:txBody>
          <a:bodyPr wrap="none" lIns="0" tIns="0" rIns="0" bIns="0" rtlCol="0" anchor="t"/>
          <a:lstStyle/>
          <a:p>
            <a:pPr algn="ctr" indent="0" marL="0">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1</a:t>
            </a:r>
            <a:endParaRPr lang="en-US" sz="2300" dirty="0"/>
          </a:p>
        </p:txBody>
      </p:sp>
      <p:sp>
        <p:nvSpPr>
          <p:cNvPr id="7" name="Text 4"/>
          <p:cNvSpPr/>
          <p:nvPr/>
        </p:nvSpPr>
        <p:spPr>
          <a:xfrm>
            <a:off x="1332428" y="2195989"/>
            <a:ext cx="2625209" cy="308491"/>
          </a:xfrm>
          <a:prstGeom prst="rect">
            <a:avLst/>
          </a:prstGeom>
          <a:noFill/>
          <a:ln/>
        </p:spPr>
        <p:txBody>
          <a:bodyPr wrap="none" lIns="0" tIns="0" rIns="0" bIns="0" rtlCol="0" anchor="t"/>
          <a:lstStyle/>
          <a:p>
            <a:pPr indent="0" marL="0">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Market Concentration:</a:t>
            </a:r>
            <a:endParaRPr lang="en-US" sz="1900" dirty="0"/>
          </a:p>
        </p:txBody>
      </p:sp>
      <p:sp>
        <p:nvSpPr>
          <p:cNvPr id="8" name="Text 5"/>
          <p:cNvSpPr/>
          <p:nvPr/>
        </p:nvSpPr>
        <p:spPr>
          <a:xfrm>
            <a:off x="1332428" y="2622828"/>
            <a:ext cx="7120652" cy="631507"/>
          </a:xfrm>
          <a:prstGeom prst="rect">
            <a:avLst/>
          </a:prstGeom>
          <a:noFill/>
          <a:ln/>
        </p:spPr>
        <p:txBody>
          <a:bodyPr wrap="square" lIns="0" tIns="0" rIns="0" bIns="0" rtlCol="0" anchor="t"/>
          <a:lstStyle/>
          <a:p>
            <a:pPr indent="0" marL="0">
              <a:lnSpc>
                <a:spcPts val="2450"/>
              </a:lnSpc>
              <a:buNone/>
            </a:pPr>
            <a:r>
              <a:rPr lang="en-US" sz="1550" dirty="0">
                <a:solidFill>
                  <a:srgbClr val="2A2742"/>
                </a:solidFill>
                <a:latin typeface="Arimo" pitchFamily="34" charset="0"/>
                <a:ea typeface="Arimo" pitchFamily="34" charset="-122"/>
                <a:cs typeface="Arimo" pitchFamily="34" charset="-120"/>
              </a:rPr>
              <a:t>Focus on high-potential sectors like Biotechnology, Mobile, and Software to align with investor interests.</a:t>
            </a:r>
            <a:endParaRPr lang="en-US" sz="1550" dirty="0"/>
          </a:p>
        </p:txBody>
      </p:sp>
      <p:sp>
        <p:nvSpPr>
          <p:cNvPr id="9" name="Shape 6"/>
          <p:cNvSpPr/>
          <p:nvPr/>
        </p:nvSpPr>
        <p:spPr>
          <a:xfrm>
            <a:off x="690920" y="3673793"/>
            <a:ext cx="444103" cy="444103"/>
          </a:xfrm>
          <a:prstGeom prst="roundRect">
            <a:avLst>
              <a:gd name="adj" fmla="val 18671"/>
            </a:avLst>
          </a:prstGeom>
          <a:solidFill>
            <a:srgbClr val="E9E6FA"/>
          </a:solidFill>
          <a:ln w="7620">
            <a:solidFill>
              <a:srgbClr val="BDB8DF"/>
            </a:solidFill>
            <a:prstDash val="solid"/>
          </a:ln>
        </p:spPr>
      </p:sp>
      <p:sp>
        <p:nvSpPr>
          <p:cNvPr id="10" name="Text 7"/>
          <p:cNvSpPr/>
          <p:nvPr/>
        </p:nvSpPr>
        <p:spPr>
          <a:xfrm>
            <a:off x="827603" y="3747730"/>
            <a:ext cx="170617" cy="296108"/>
          </a:xfrm>
          <a:prstGeom prst="rect">
            <a:avLst/>
          </a:prstGeom>
          <a:noFill/>
          <a:ln/>
        </p:spPr>
        <p:txBody>
          <a:bodyPr wrap="none" lIns="0" tIns="0" rIns="0" bIns="0" rtlCol="0" anchor="t"/>
          <a:lstStyle/>
          <a:p>
            <a:pPr algn="ctr" indent="0" marL="0">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2</a:t>
            </a:r>
            <a:endParaRPr lang="en-US" sz="2300" dirty="0"/>
          </a:p>
        </p:txBody>
      </p:sp>
      <p:sp>
        <p:nvSpPr>
          <p:cNvPr id="11" name="Text 8"/>
          <p:cNvSpPr/>
          <p:nvPr/>
        </p:nvSpPr>
        <p:spPr>
          <a:xfrm>
            <a:off x="1332428" y="3673793"/>
            <a:ext cx="2695932" cy="308491"/>
          </a:xfrm>
          <a:prstGeom prst="rect">
            <a:avLst/>
          </a:prstGeom>
          <a:noFill/>
          <a:ln/>
        </p:spPr>
        <p:txBody>
          <a:bodyPr wrap="none" lIns="0" tIns="0" rIns="0" bIns="0" rtlCol="0" anchor="t"/>
          <a:lstStyle/>
          <a:p>
            <a:pPr indent="0" marL="0">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Geographical Disparity</a:t>
            </a:r>
            <a:endParaRPr lang="en-US" sz="1900" dirty="0"/>
          </a:p>
        </p:txBody>
      </p:sp>
      <p:sp>
        <p:nvSpPr>
          <p:cNvPr id="12" name="Text 9"/>
          <p:cNvSpPr/>
          <p:nvPr/>
        </p:nvSpPr>
        <p:spPr>
          <a:xfrm>
            <a:off x="1332428" y="4100632"/>
            <a:ext cx="7120652" cy="631507"/>
          </a:xfrm>
          <a:prstGeom prst="rect">
            <a:avLst/>
          </a:prstGeom>
          <a:noFill/>
          <a:ln/>
        </p:spPr>
        <p:txBody>
          <a:bodyPr wrap="square" lIns="0" tIns="0" rIns="0" bIns="0" rtlCol="0" anchor="t"/>
          <a:lstStyle/>
          <a:p>
            <a:pPr indent="0" marL="0">
              <a:lnSpc>
                <a:spcPts val="2450"/>
              </a:lnSpc>
              <a:buNone/>
            </a:pPr>
            <a:r>
              <a:rPr lang="en-US" sz="1550" dirty="0">
                <a:solidFill>
                  <a:srgbClr val="2A2742"/>
                </a:solidFill>
                <a:latin typeface="Arimo" pitchFamily="34" charset="0"/>
                <a:ea typeface="Arimo" pitchFamily="34" charset="-122"/>
                <a:cs typeface="Arimo" pitchFamily="34" charset="-120"/>
              </a:rPr>
              <a:t>Consider relocating to major tech hubs to increase access to funding opportunities.</a:t>
            </a:r>
            <a:endParaRPr lang="en-US" sz="1550" dirty="0"/>
          </a:p>
        </p:txBody>
      </p:sp>
      <p:sp>
        <p:nvSpPr>
          <p:cNvPr id="13" name="Shape 10"/>
          <p:cNvSpPr/>
          <p:nvPr/>
        </p:nvSpPr>
        <p:spPr>
          <a:xfrm>
            <a:off x="690920" y="5151596"/>
            <a:ext cx="444103" cy="444103"/>
          </a:xfrm>
          <a:prstGeom prst="roundRect">
            <a:avLst>
              <a:gd name="adj" fmla="val 18671"/>
            </a:avLst>
          </a:prstGeom>
          <a:solidFill>
            <a:srgbClr val="E9E6FA"/>
          </a:solidFill>
          <a:ln w="7620">
            <a:solidFill>
              <a:srgbClr val="BDB8DF"/>
            </a:solidFill>
            <a:prstDash val="solid"/>
          </a:ln>
        </p:spPr>
      </p:sp>
      <p:sp>
        <p:nvSpPr>
          <p:cNvPr id="14" name="Text 11"/>
          <p:cNvSpPr/>
          <p:nvPr/>
        </p:nvSpPr>
        <p:spPr>
          <a:xfrm>
            <a:off x="828675" y="5225534"/>
            <a:ext cx="168593" cy="296108"/>
          </a:xfrm>
          <a:prstGeom prst="rect">
            <a:avLst/>
          </a:prstGeom>
          <a:noFill/>
          <a:ln/>
        </p:spPr>
        <p:txBody>
          <a:bodyPr wrap="none" lIns="0" tIns="0" rIns="0" bIns="0" rtlCol="0" anchor="t"/>
          <a:lstStyle/>
          <a:p>
            <a:pPr algn="ctr" indent="0" marL="0">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3</a:t>
            </a:r>
            <a:endParaRPr lang="en-US" sz="2300" dirty="0"/>
          </a:p>
        </p:txBody>
      </p:sp>
      <p:sp>
        <p:nvSpPr>
          <p:cNvPr id="15" name="Text 12"/>
          <p:cNvSpPr/>
          <p:nvPr/>
        </p:nvSpPr>
        <p:spPr>
          <a:xfrm>
            <a:off x="1332428" y="5151596"/>
            <a:ext cx="2467689" cy="308491"/>
          </a:xfrm>
          <a:prstGeom prst="rect">
            <a:avLst/>
          </a:prstGeom>
          <a:noFill/>
          <a:ln/>
        </p:spPr>
        <p:txBody>
          <a:bodyPr wrap="none" lIns="0" tIns="0" rIns="0" bIns="0" rtlCol="0" anchor="t"/>
          <a:lstStyle/>
          <a:p>
            <a:pPr indent="0" marL="0">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Funding Dynamics</a:t>
            </a:r>
            <a:endParaRPr lang="en-US" sz="1900" dirty="0"/>
          </a:p>
        </p:txBody>
      </p:sp>
      <p:sp>
        <p:nvSpPr>
          <p:cNvPr id="16" name="Text 13"/>
          <p:cNvSpPr/>
          <p:nvPr/>
        </p:nvSpPr>
        <p:spPr>
          <a:xfrm>
            <a:off x="1332428" y="5578435"/>
            <a:ext cx="7120652" cy="631507"/>
          </a:xfrm>
          <a:prstGeom prst="rect">
            <a:avLst/>
          </a:prstGeom>
          <a:noFill/>
          <a:ln/>
        </p:spPr>
        <p:txBody>
          <a:bodyPr wrap="square" lIns="0" tIns="0" rIns="0" bIns="0" rtlCol="0" anchor="t"/>
          <a:lstStyle/>
          <a:p>
            <a:pPr indent="0" marL="0">
              <a:lnSpc>
                <a:spcPts val="2450"/>
              </a:lnSpc>
              <a:buNone/>
            </a:pPr>
            <a:r>
              <a:rPr lang="en-US" sz="1550" dirty="0">
                <a:solidFill>
                  <a:srgbClr val="2A2742"/>
                </a:solidFill>
                <a:latin typeface="Arimo" pitchFamily="34" charset="0"/>
                <a:ea typeface="Arimo" pitchFamily="34" charset="-122"/>
                <a:cs typeface="Arimo" pitchFamily="34" charset="-120"/>
              </a:rPr>
              <a:t>Plan for a strategic mix of funding types, including debt financing, to maximize total funding potential.</a:t>
            </a:r>
            <a:endParaRPr lang="en-US" sz="1550" dirty="0"/>
          </a:p>
        </p:txBody>
      </p:sp>
      <p:sp>
        <p:nvSpPr>
          <p:cNvPr id="17" name="Shape 14"/>
          <p:cNvSpPr/>
          <p:nvPr/>
        </p:nvSpPr>
        <p:spPr>
          <a:xfrm>
            <a:off x="690920" y="6629400"/>
            <a:ext cx="444103" cy="444103"/>
          </a:xfrm>
          <a:prstGeom prst="roundRect">
            <a:avLst>
              <a:gd name="adj" fmla="val 18671"/>
            </a:avLst>
          </a:prstGeom>
          <a:solidFill>
            <a:srgbClr val="E9E6FA"/>
          </a:solidFill>
          <a:ln w="7620">
            <a:solidFill>
              <a:srgbClr val="BDB8DF"/>
            </a:solidFill>
            <a:prstDash val="solid"/>
          </a:ln>
        </p:spPr>
      </p:sp>
      <p:sp>
        <p:nvSpPr>
          <p:cNvPr id="18" name="Text 15"/>
          <p:cNvSpPr/>
          <p:nvPr/>
        </p:nvSpPr>
        <p:spPr>
          <a:xfrm>
            <a:off x="822127" y="6703338"/>
            <a:ext cx="181570" cy="296108"/>
          </a:xfrm>
          <a:prstGeom prst="rect">
            <a:avLst/>
          </a:prstGeom>
          <a:noFill/>
          <a:ln/>
        </p:spPr>
        <p:txBody>
          <a:bodyPr wrap="none" lIns="0" tIns="0" rIns="0" bIns="0" rtlCol="0" anchor="t"/>
          <a:lstStyle/>
          <a:p>
            <a:pPr algn="ctr" indent="0" marL="0">
              <a:lnSpc>
                <a:spcPts val="2300"/>
              </a:lnSpc>
              <a:buNone/>
            </a:pPr>
            <a:r>
              <a:rPr lang="en-US" sz="2300" b="1" dirty="0">
                <a:solidFill>
                  <a:srgbClr val="2A2742"/>
                </a:solidFill>
                <a:latin typeface="Outfit Extra Bold" pitchFamily="34" charset="0"/>
                <a:ea typeface="Outfit Extra Bold" pitchFamily="34" charset="-122"/>
                <a:cs typeface="Outfit Extra Bold" pitchFamily="34" charset="-120"/>
              </a:rPr>
              <a:t>4</a:t>
            </a:r>
            <a:endParaRPr lang="en-US" sz="2300" dirty="0"/>
          </a:p>
        </p:txBody>
      </p:sp>
      <p:sp>
        <p:nvSpPr>
          <p:cNvPr id="19" name="Text 16"/>
          <p:cNvSpPr/>
          <p:nvPr/>
        </p:nvSpPr>
        <p:spPr>
          <a:xfrm>
            <a:off x="1332428" y="6629400"/>
            <a:ext cx="2467689" cy="308491"/>
          </a:xfrm>
          <a:prstGeom prst="rect">
            <a:avLst/>
          </a:prstGeom>
          <a:noFill/>
          <a:ln/>
        </p:spPr>
        <p:txBody>
          <a:bodyPr wrap="none" lIns="0" tIns="0" rIns="0" bIns="0" rtlCol="0" anchor="t"/>
          <a:lstStyle/>
          <a:p>
            <a:pPr indent="0" marL="0">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Outlier Effect</a:t>
            </a:r>
            <a:endParaRPr lang="en-US" sz="1900" dirty="0"/>
          </a:p>
        </p:txBody>
      </p:sp>
      <p:sp>
        <p:nvSpPr>
          <p:cNvPr id="20" name="Text 17"/>
          <p:cNvSpPr/>
          <p:nvPr/>
        </p:nvSpPr>
        <p:spPr>
          <a:xfrm>
            <a:off x="1332428" y="7056239"/>
            <a:ext cx="7120652" cy="631507"/>
          </a:xfrm>
          <a:prstGeom prst="rect">
            <a:avLst/>
          </a:prstGeom>
          <a:noFill/>
          <a:ln/>
        </p:spPr>
        <p:txBody>
          <a:bodyPr wrap="square" lIns="0" tIns="0" rIns="0" bIns="0" rtlCol="0" anchor="t"/>
          <a:lstStyle/>
          <a:p>
            <a:pPr indent="0" marL="0">
              <a:lnSpc>
                <a:spcPts val="2450"/>
              </a:lnSpc>
              <a:buNone/>
            </a:pPr>
            <a:r>
              <a:rPr lang="en-US" sz="1550" dirty="0">
                <a:solidFill>
                  <a:srgbClr val="2A2742"/>
                </a:solidFill>
                <a:latin typeface="Arimo" pitchFamily="34" charset="0"/>
                <a:ea typeface="Arimo" pitchFamily="34" charset="-122"/>
                <a:cs typeface="Arimo" pitchFamily="34" charset="-120"/>
              </a:rPr>
              <a:t>Prepare for potential decreases in funding availability in later rounds and plan accordingly.</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490067"/>
            <a:ext cx="7415927" cy="1064657"/>
          </a:xfrm>
          <a:prstGeom prst="rect">
            <a:avLst/>
          </a:prstGeom>
          <a:noFill/>
          <a:ln/>
        </p:spPr>
        <p:txBody>
          <a:bodyPr wrap="none" lIns="0" tIns="0" rIns="0" bIns="0" rtlCol="0" anchor="t"/>
          <a:lstStyle/>
          <a:p>
            <a:pPr indent="0" marL="0">
              <a:lnSpc>
                <a:spcPts val="8350"/>
              </a:lnSpc>
              <a:buNone/>
            </a:pPr>
            <a:r>
              <a:rPr lang="en-US" sz="6700" b="1" dirty="0">
                <a:solidFill>
                  <a:srgbClr val="231971"/>
                </a:solidFill>
                <a:latin typeface="Outfit Extra Bold" pitchFamily="34" charset="0"/>
                <a:ea typeface="Outfit Extra Bold" pitchFamily="34" charset="-122"/>
                <a:cs typeface="Outfit Extra Bold" pitchFamily="34" charset="-120"/>
              </a:rPr>
              <a:t>Conclusion</a:t>
            </a:r>
            <a:endParaRPr lang="en-US" sz="6700" dirty="0"/>
          </a:p>
        </p:txBody>
      </p:sp>
      <p:sp>
        <p:nvSpPr>
          <p:cNvPr id="4" name="Text 1"/>
          <p:cNvSpPr/>
          <p:nvPr/>
        </p:nvSpPr>
        <p:spPr>
          <a:xfrm>
            <a:off x="6745367" y="2925008"/>
            <a:ext cx="702099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2A2742"/>
                </a:solidFill>
                <a:latin typeface="Arimo" pitchFamily="34" charset="0"/>
                <a:ea typeface="Arimo" pitchFamily="34" charset="-122"/>
                <a:cs typeface="Arimo" pitchFamily="34" charset="-120"/>
              </a:rPr>
              <a:t>The startup funding landscape is dynamic and concentrated in specific sectors and regions</a:t>
            </a:r>
            <a:endParaRPr lang="en-US" sz="1900" dirty="0"/>
          </a:p>
        </p:txBody>
      </p:sp>
      <p:sp>
        <p:nvSpPr>
          <p:cNvPr id="5" name="Text 2"/>
          <p:cNvSpPr/>
          <p:nvPr/>
        </p:nvSpPr>
        <p:spPr>
          <a:xfrm>
            <a:off x="6745367" y="3801427"/>
            <a:ext cx="702099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2A2742"/>
                </a:solidFill>
                <a:latin typeface="Arimo" pitchFamily="34" charset="0"/>
                <a:ea typeface="Arimo" pitchFamily="34" charset="-122"/>
                <a:cs typeface="Arimo" pitchFamily="34" charset="-120"/>
              </a:rPr>
              <a:t>Success in securing funding often correlates with strategic choices in location, sector, and funding mix</a:t>
            </a:r>
            <a:endParaRPr lang="en-US" sz="1900" dirty="0"/>
          </a:p>
        </p:txBody>
      </p:sp>
      <p:sp>
        <p:nvSpPr>
          <p:cNvPr id="6" name="Text 3"/>
          <p:cNvSpPr/>
          <p:nvPr/>
        </p:nvSpPr>
        <p:spPr>
          <a:xfrm>
            <a:off x="6745367" y="4677847"/>
            <a:ext cx="702099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2A2742"/>
                </a:solidFill>
                <a:latin typeface="Arimo" pitchFamily="34" charset="0"/>
                <a:ea typeface="Arimo" pitchFamily="34" charset="-122"/>
                <a:cs typeface="Arimo" pitchFamily="34" charset="-120"/>
              </a:rPr>
              <a:t>Data-driven decision-making is crucial for navigating the complexities of the startup ecosystem</a:t>
            </a:r>
            <a:endParaRPr lang="en-US" sz="1900" dirty="0"/>
          </a:p>
        </p:txBody>
      </p:sp>
      <p:sp>
        <p:nvSpPr>
          <p:cNvPr id="7" name="Text 4"/>
          <p:cNvSpPr/>
          <p:nvPr/>
        </p:nvSpPr>
        <p:spPr>
          <a:xfrm>
            <a:off x="6745367" y="5554266"/>
            <a:ext cx="7020997" cy="1185148"/>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2A2742"/>
                </a:solidFill>
                <a:latin typeface="Arimo" pitchFamily="34" charset="0"/>
                <a:ea typeface="Arimo" pitchFamily="34" charset="-122"/>
                <a:cs typeface="Arimo" pitchFamily="34" charset="-120"/>
              </a:rPr>
              <a:t>By leveraging these insights, stakeholders can make more informed decisions to foster innovation and growth in the startup world</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52610" y="2895481"/>
            <a:ext cx="4869061" cy="2438638"/>
          </a:xfrm>
          <a:prstGeom prst="rect">
            <a:avLst/>
          </a:prstGeom>
        </p:spPr>
      </p:pic>
      <p:sp>
        <p:nvSpPr>
          <p:cNvPr id="4" name="Text 0"/>
          <p:cNvSpPr/>
          <p:nvPr/>
        </p:nvSpPr>
        <p:spPr>
          <a:xfrm>
            <a:off x="864037" y="973217"/>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231971"/>
                </a:solidFill>
                <a:latin typeface="Outfit Extra Bold" pitchFamily="34" charset="0"/>
                <a:ea typeface="Outfit Extra Bold" pitchFamily="34" charset="-122"/>
                <a:cs typeface="Outfit Extra Bold" pitchFamily="34" charset="-120"/>
              </a:rPr>
              <a:t>Top-Funded Markets</a:t>
            </a:r>
            <a:endParaRPr lang="en-US" sz="4850" dirty="0"/>
          </a:p>
        </p:txBody>
      </p:sp>
      <p:sp>
        <p:nvSpPr>
          <p:cNvPr id="5" name="Text 1"/>
          <p:cNvSpPr/>
          <p:nvPr/>
        </p:nvSpPr>
        <p:spPr>
          <a:xfrm>
            <a:off x="864037" y="2361843"/>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Biotechnology</a:t>
            </a:r>
            <a:endParaRPr lang="en-US" sz="2400" dirty="0"/>
          </a:p>
        </p:txBody>
      </p:sp>
      <p:sp>
        <p:nvSpPr>
          <p:cNvPr id="6" name="Text 2"/>
          <p:cNvSpPr/>
          <p:nvPr/>
        </p:nvSpPr>
        <p:spPr>
          <a:xfrm>
            <a:off x="864037" y="2994422"/>
            <a:ext cx="3406854" cy="1580198"/>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Substantial funding in these technology-intensive markets, reflecting their growth potential.</a:t>
            </a:r>
            <a:endParaRPr lang="en-US" sz="1900" dirty="0"/>
          </a:p>
        </p:txBody>
      </p:sp>
      <p:sp>
        <p:nvSpPr>
          <p:cNvPr id="7" name="Text 3"/>
          <p:cNvSpPr/>
          <p:nvPr/>
        </p:nvSpPr>
        <p:spPr>
          <a:xfrm>
            <a:off x="864037" y="4821436"/>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Mobile and Software</a:t>
            </a:r>
            <a:endParaRPr lang="en-US" sz="2400" dirty="0"/>
          </a:p>
        </p:txBody>
      </p:sp>
      <p:sp>
        <p:nvSpPr>
          <p:cNvPr id="8" name="Text 4"/>
          <p:cNvSpPr/>
          <p:nvPr/>
        </p:nvSpPr>
        <p:spPr>
          <a:xfrm>
            <a:off x="864037" y="5454015"/>
            <a:ext cx="3406854" cy="1580198"/>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Leads with nearly $50 billion in funding, showcasing investor confidence in innovation-driven sectors.</a:t>
            </a:r>
            <a:endParaRPr lang="en-US" sz="1900" dirty="0"/>
          </a:p>
        </p:txBody>
      </p:sp>
      <p:sp>
        <p:nvSpPr>
          <p:cNvPr id="9" name="Text 5"/>
          <p:cNvSpPr/>
          <p:nvPr/>
        </p:nvSpPr>
        <p:spPr>
          <a:xfrm>
            <a:off x="4880729" y="2361843"/>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Emerging Sectors</a:t>
            </a:r>
            <a:endParaRPr lang="en-US" sz="2400" dirty="0"/>
          </a:p>
        </p:txBody>
      </p:sp>
      <p:sp>
        <p:nvSpPr>
          <p:cNvPr id="10" name="Text 6"/>
          <p:cNvSpPr/>
          <p:nvPr/>
        </p:nvSpPr>
        <p:spPr>
          <a:xfrm>
            <a:off x="4880729" y="2994422"/>
            <a:ext cx="3406854" cy="1975247"/>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Clean Technology, Health Care, and E-commerce also receive significant funding, indicating diversifying investor interests.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01291" y="645081"/>
            <a:ext cx="5724049" cy="715566"/>
          </a:xfrm>
          <a:prstGeom prst="rect">
            <a:avLst/>
          </a:prstGeom>
          <a:noFill/>
          <a:ln/>
        </p:spPr>
        <p:txBody>
          <a:bodyPr wrap="none" lIns="0" tIns="0" rIns="0" bIns="0" rtlCol="0" anchor="t"/>
          <a:lstStyle/>
          <a:p>
            <a:pPr indent="0" marL="0">
              <a:lnSpc>
                <a:spcPts val="5600"/>
              </a:lnSpc>
              <a:buNone/>
            </a:pPr>
            <a:r>
              <a:rPr lang="en-US" sz="4500" b="1" dirty="0">
                <a:solidFill>
                  <a:srgbClr val="231971"/>
                </a:solidFill>
                <a:latin typeface="Outfit Extra Bold" pitchFamily="34" charset="0"/>
                <a:ea typeface="Outfit Extra Bold" pitchFamily="34" charset="-122"/>
                <a:cs typeface="Outfit Extra Bold" pitchFamily="34" charset="-120"/>
              </a:rPr>
              <a:t>Funding Hubs</a:t>
            </a:r>
            <a:endParaRPr lang="en-US" sz="4500" dirty="0"/>
          </a:p>
        </p:txBody>
      </p:sp>
      <p:sp>
        <p:nvSpPr>
          <p:cNvPr id="4" name="Shape 1"/>
          <p:cNvSpPr/>
          <p:nvPr/>
        </p:nvSpPr>
        <p:spPr>
          <a:xfrm>
            <a:off x="1129427" y="1704023"/>
            <a:ext cx="30480" cy="5880497"/>
          </a:xfrm>
          <a:prstGeom prst="roundRect">
            <a:avLst>
              <a:gd name="adj" fmla="val 315498"/>
            </a:avLst>
          </a:prstGeom>
          <a:solidFill>
            <a:srgbClr val="BDB8DF"/>
          </a:solidFill>
          <a:ln/>
        </p:spPr>
      </p:sp>
      <p:sp>
        <p:nvSpPr>
          <p:cNvPr id="5" name="Shape 2"/>
          <p:cNvSpPr/>
          <p:nvPr/>
        </p:nvSpPr>
        <p:spPr>
          <a:xfrm>
            <a:off x="1371719" y="2203847"/>
            <a:ext cx="801291" cy="30480"/>
          </a:xfrm>
          <a:prstGeom prst="roundRect">
            <a:avLst>
              <a:gd name="adj" fmla="val 315498"/>
            </a:avLst>
          </a:prstGeom>
          <a:solidFill>
            <a:srgbClr val="BDB8DF"/>
          </a:solidFill>
          <a:ln/>
        </p:spPr>
      </p:sp>
      <p:sp>
        <p:nvSpPr>
          <p:cNvPr id="6" name="Shape 3"/>
          <p:cNvSpPr/>
          <p:nvPr/>
        </p:nvSpPr>
        <p:spPr>
          <a:xfrm>
            <a:off x="887135" y="1961555"/>
            <a:ext cx="515064" cy="515064"/>
          </a:xfrm>
          <a:prstGeom prst="roundRect">
            <a:avLst>
              <a:gd name="adj" fmla="val 18670"/>
            </a:avLst>
          </a:prstGeom>
          <a:solidFill>
            <a:srgbClr val="E9E6FA"/>
          </a:solidFill>
          <a:ln w="7620">
            <a:solidFill>
              <a:srgbClr val="BDB8DF"/>
            </a:solidFill>
            <a:prstDash val="solid"/>
          </a:ln>
        </p:spPr>
      </p:sp>
      <p:sp>
        <p:nvSpPr>
          <p:cNvPr id="7" name="Text 4"/>
          <p:cNvSpPr/>
          <p:nvPr/>
        </p:nvSpPr>
        <p:spPr>
          <a:xfrm>
            <a:off x="1077635" y="2047280"/>
            <a:ext cx="133945" cy="343495"/>
          </a:xfrm>
          <a:prstGeom prst="rect">
            <a:avLst/>
          </a:prstGeom>
          <a:noFill/>
          <a:ln/>
        </p:spPr>
        <p:txBody>
          <a:bodyPr wrap="none" lIns="0" tIns="0" rIns="0" bIns="0" rtlCol="0" anchor="t"/>
          <a:lstStyle/>
          <a:p>
            <a:pPr algn="ctr" indent="0" marL="0">
              <a:lnSpc>
                <a:spcPts val="2700"/>
              </a:lnSpc>
              <a:buNone/>
            </a:pPr>
            <a:r>
              <a:rPr lang="en-US" sz="2700" b="1" dirty="0">
                <a:solidFill>
                  <a:srgbClr val="2A2742"/>
                </a:solidFill>
                <a:latin typeface="Outfit Extra Bold" pitchFamily="34" charset="0"/>
                <a:ea typeface="Outfit Extra Bold" pitchFamily="34" charset="-122"/>
                <a:cs typeface="Outfit Extra Bold" pitchFamily="34" charset="-120"/>
              </a:rPr>
              <a:t>1</a:t>
            </a:r>
            <a:endParaRPr lang="en-US" sz="2700" dirty="0"/>
          </a:p>
        </p:txBody>
      </p:sp>
      <p:sp>
        <p:nvSpPr>
          <p:cNvPr id="8" name="Text 5"/>
          <p:cNvSpPr/>
          <p:nvPr/>
        </p:nvSpPr>
        <p:spPr>
          <a:xfrm>
            <a:off x="2403872" y="1932980"/>
            <a:ext cx="2862024" cy="357783"/>
          </a:xfrm>
          <a:prstGeom prst="rect">
            <a:avLst/>
          </a:prstGeom>
          <a:noFill/>
          <a:ln/>
        </p:spPr>
        <p:txBody>
          <a:bodyPr wrap="none" lIns="0" tIns="0" rIns="0" bIns="0" rtlCol="0" anchor="t"/>
          <a:lstStyle/>
          <a:p>
            <a:pPr algn="l" indent="0" marL="0">
              <a:lnSpc>
                <a:spcPts val="2800"/>
              </a:lnSpc>
              <a:buNone/>
            </a:pPr>
            <a:r>
              <a:rPr lang="en-US" sz="2250" b="1" dirty="0">
                <a:solidFill>
                  <a:srgbClr val="2A2742"/>
                </a:solidFill>
                <a:latin typeface="Outfit Extra Bold" pitchFamily="34" charset="0"/>
                <a:ea typeface="Outfit Extra Bold" pitchFamily="34" charset="-122"/>
                <a:cs typeface="Outfit Extra Bold" pitchFamily="34" charset="-120"/>
              </a:rPr>
              <a:t>SF Bay Area</a:t>
            </a:r>
            <a:endParaRPr lang="en-US" sz="2250" dirty="0"/>
          </a:p>
        </p:txBody>
      </p:sp>
      <p:sp>
        <p:nvSpPr>
          <p:cNvPr id="9" name="Text 6"/>
          <p:cNvSpPr/>
          <p:nvPr/>
        </p:nvSpPr>
        <p:spPr>
          <a:xfrm>
            <a:off x="2403872" y="2428042"/>
            <a:ext cx="5938837" cy="732473"/>
          </a:xfrm>
          <a:prstGeom prst="rect">
            <a:avLst/>
          </a:prstGeom>
          <a:noFill/>
          <a:ln/>
        </p:spPr>
        <p:txBody>
          <a:bodyPr wrap="square" lIns="0" tIns="0" rIns="0" bIns="0" rtlCol="0" anchor="t"/>
          <a:lstStyle/>
          <a:p>
            <a:pPr algn="l" indent="0" marL="0">
              <a:lnSpc>
                <a:spcPts val="2850"/>
              </a:lnSpc>
              <a:buNone/>
            </a:pPr>
            <a:r>
              <a:rPr lang="en-US" sz="1800" dirty="0">
                <a:solidFill>
                  <a:srgbClr val="2A2742"/>
                </a:solidFill>
                <a:latin typeface="Arimo" pitchFamily="34" charset="0"/>
                <a:ea typeface="Arimo" pitchFamily="34" charset="-122"/>
                <a:cs typeface="Arimo" pitchFamily="34" charset="-120"/>
              </a:rPr>
              <a:t>Dominates with over $120 billion in total funding, cementing its status as a global tech and startup hub.</a:t>
            </a:r>
            <a:endParaRPr lang="en-US" sz="1800" dirty="0"/>
          </a:p>
        </p:txBody>
      </p:sp>
      <p:sp>
        <p:nvSpPr>
          <p:cNvPr id="10" name="Shape 7"/>
          <p:cNvSpPr/>
          <p:nvPr/>
        </p:nvSpPr>
        <p:spPr>
          <a:xfrm>
            <a:off x="1371719" y="4118253"/>
            <a:ext cx="801291" cy="30480"/>
          </a:xfrm>
          <a:prstGeom prst="roundRect">
            <a:avLst>
              <a:gd name="adj" fmla="val 315498"/>
            </a:avLst>
          </a:prstGeom>
          <a:solidFill>
            <a:srgbClr val="BDB8DF"/>
          </a:solidFill>
          <a:ln/>
        </p:spPr>
      </p:sp>
      <p:sp>
        <p:nvSpPr>
          <p:cNvPr id="11" name="Shape 8"/>
          <p:cNvSpPr/>
          <p:nvPr/>
        </p:nvSpPr>
        <p:spPr>
          <a:xfrm>
            <a:off x="887135" y="3875961"/>
            <a:ext cx="515064" cy="515064"/>
          </a:xfrm>
          <a:prstGeom prst="roundRect">
            <a:avLst>
              <a:gd name="adj" fmla="val 18670"/>
            </a:avLst>
          </a:prstGeom>
          <a:solidFill>
            <a:srgbClr val="E9E6FA"/>
          </a:solidFill>
          <a:ln w="7620">
            <a:solidFill>
              <a:srgbClr val="BDB8DF"/>
            </a:solidFill>
            <a:prstDash val="solid"/>
          </a:ln>
        </p:spPr>
      </p:sp>
      <p:sp>
        <p:nvSpPr>
          <p:cNvPr id="12" name="Text 9"/>
          <p:cNvSpPr/>
          <p:nvPr/>
        </p:nvSpPr>
        <p:spPr>
          <a:xfrm>
            <a:off x="1045726" y="3961686"/>
            <a:ext cx="197882" cy="343495"/>
          </a:xfrm>
          <a:prstGeom prst="rect">
            <a:avLst/>
          </a:prstGeom>
          <a:noFill/>
          <a:ln/>
        </p:spPr>
        <p:txBody>
          <a:bodyPr wrap="none" lIns="0" tIns="0" rIns="0" bIns="0" rtlCol="0" anchor="t"/>
          <a:lstStyle/>
          <a:p>
            <a:pPr algn="ctr" indent="0" marL="0">
              <a:lnSpc>
                <a:spcPts val="2700"/>
              </a:lnSpc>
              <a:buNone/>
            </a:pPr>
            <a:r>
              <a:rPr lang="en-US" sz="2700" b="1" dirty="0">
                <a:solidFill>
                  <a:srgbClr val="2A2742"/>
                </a:solidFill>
                <a:latin typeface="Outfit Extra Bold" pitchFamily="34" charset="0"/>
                <a:ea typeface="Outfit Extra Bold" pitchFamily="34" charset="-122"/>
                <a:cs typeface="Outfit Extra Bold" pitchFamily="34" charset="-120"/>
              </a:rPr>
              <a:t>2</a:t>
            </a:r>
            <a:endParaRPr lang="en-US" sz="2700" dirty="0"/>
          </a:p>
        </p:txBody>
      </p:sp>
      <p:sp>
        <p:nvSpPr>
          <p:cNvPr id="13" name="Text 10"/>
          <p:cNvSpPr/>
          <p:nvPr/>
        </p:nvSpPr>
        <p:spPr>
          <a:xfrm>
            <a:off x="2403872" y="3847386"/>
            <a:ext cx="2862024" cy="357783"/>
          </a:xfrm>
          <a:prstGeom prst="rect">
            <a:avLst/>
          </a:prstGeom>
          <a:noFill/>
          <a:ln/>
        </p:spPr>
        <p:txBody>
          <a:bodyPr wrap="none" lIns="0" tIns="0" rIns="0" bIns="0" rtlCol="0" anchor="t"/>
          <a:lstStyle/>
          <a:p>
            <a:pPr algn="l" indent="0" marL="0">
              <a:lnSpc>
                <a:spcPts val="2800"/>
              </a:lnSpc>
              <a:buNone/>
            </a:pPr>
            <a:r>
              <a:rPr lang="en-US" sz="2250" b="1" dirty="0">
                <a:solidFill>
                  <a:srgbClr val="2A2742"/>
                </a:solidFill>
                <a:latin typeface="Outfit Extra Bold" pitchFamily="34" charset="0"/>
                <a:ea typeface="Outfit Extra Bold" pitchFamily="34" charset="-122"/>
                <a:cs typeface="Outfit Extra Bold" pitchFamily="34" charset="-120"/>
              </a:rPr>
              <a:t>New York City</a:t>
            </a:r>
            <a:endParaRPr lang="en-US" sz="2250" dirty="0"/>
          </a:p>
        </p:txBody>
      </p:sp>
      <p:sp>
        <p:nvSpPr>
          <p:cNvPr id="14" name="Text 11"/>
          <p:cNvSpPr/>
          <p:nvPr/>
        </p:nvSpPr>
        <p:spPr>
          <a:xfrm>
            <a:off x="2403872" y="4342448"/>
            <a:ext cx="5938837" cy="732473"/>
          </a:xfrm>
          <a:prstGeom prst="rect">
            <a:avLst/>
          </a:prstGeom>
          <a:noFill/>
          <a:ln/>
        </p:spPr>
        <p:txBody>
          <a:bodyPr wrap="square" lIns="0" tIns="0" rIns="0" bIns="0" rtlCol="0" anchor="t"/>
          <a:lstStyle/>
          <a:p>
            <a:pPr algn="l" indent="0" marL="0">
              <a:lnSpc>
                <a:spcPts val="2850"/>
              </a:lnSpc>
              <a:buNone/>
            </a:pPr>
            <a:r>
              <a:rPr lang="en-US" sz="1800" dirty="0">
                <a:solidFill>
                  <a:srgbClr val="2A2742"/>
                </a:solidFill>
                <a:latin typeface="Arimo" pitchFamily="34" charset="0"/>
                <a:ea typeface="Arimo" pitchFamily="34" charset="-122"/>
                <a:cs typeface="Arimo" pitchFamily="34" charset="-120"/>
              </a:rPr>
              <a:t>Follows with over $60 billion, reflecting its strength in finance and growing tech sectors.</a:t>
            </a:r>
            <a:endParaRPr lang="en-US" sz="1800" dirty="0"/>
          </a:p>
        </p:txBody>
      </p:sp>
      <p:sp>
        <p:nvSpPr>
          <p:cNvPr id="15" name="Shape 12"/>
          <p:cNvSpPr/>
          <p:nvPr/>
        </p:nvSpPr>
        <p:spPr>
          <a:xfrm>
            <a:off x="1371719" y="6032659"/>
            <a:ext cx="801291" cy="30480"/>
          </a:xfrm>
          <a:prstGeom prst="roundRect">
            <a:avLst>
              <a:gd name="adj" fmla="val 315498"/>
            </a:avLst>
          </a:prstGeom>
          <a:solidFill>
            <a:srgbClr val="BDB8DF"/>
          </a:solidFill>
          <a:ln/>
        </p:spPr>
      </p:sp>
      <p:sp>
        <p:nvSpPr>
          <p:cNvPr id="16" name="Shape 13"/>
          <p:cNvSpPr/>
          <p:nvPr/>
        </p:nvSpPr>
        <p:spPr>
          <a:xfrm>
            <a:off x="887135" y="5790367"/>
            <a:ext cx="515064" cy="515064"/>
          </a:xfrm>
          <a:prstGeom prst="roundRect">
            <a:avLst>
              <a:gd name="adj" fmla="val 18670"/>
            </a:avLst>
          </a:prstGeom>
          <a:solidFill>
            <a:srgbClr val="E9E6FA"/>
          </a:solidFill>
          <a:ln w="7620">
            <a:solidFill>
              <a:srgbClr val="BDB8DF"/>
            </a:solidFill>
            <a:prstDash val="solid"/>
          </a:ln>
        </p:spPr>
      </p:sp>
      <p:sp>
        <p:nvSpPr>
          <p:cNvPr id="17" name="Text 14"/>
          <p:cNvSpPr/>
          <p:nvPr/>
        </p:nvSpPr>
        <p:spPr>
          <a:xfrm>
            <a:off x="1046917" y="5876092"/>
            <a:ext cx="195382" cy="343495"/>
          </a:xfrm>
          <a:prstGeom prst="rect">
            <a:avLst/>
          </a:prstGeom>
          <a:noFill/>
          <a:ln/>
        </p:spPr>
        <p:txBody>
          <a:bodyPr wrap="none" lIns="0" tIns="0" rIns="0" bIns="0" rtlCol="0" anchor="t"/>
          <a:lstStyle/>
          <a:p>
            <a:pPr algn="ctr" indent="0" marL="0">
              <a:lnSpc>
                <a:spcPts val="2700"/>
              </a:lnSpc>
              <a:buNone/>
            </a:pPr>
            <a:r>
              <a:rPr lang="en-US" sz="2700" b="1" dirty="0">
                <a:solidFill>
                  <a:srgbClr val="2A2742"/>
                </a:solidFill>
                <a:latin typeface="Outfit Extra Bold" pitchFamily="34" charset="0"/>
                <a:ea typeface="Outfit Extra Bold" pitchFamily="34" charset="-122"/>
                <a:cs typeface="Outfit Extra Bold" pitchFamily="34" charset="-120"/>
              </a:rPr>
              <a:t>3</a:t>
            </a:r>
            <a:endParaRPr lang="en-US" sz="2700" dirty="0"/>
          </a:p>
        </p:txBody>
      </p:sp>
      <p:sp>
        <p:nvSpPr>
          <p:cNvPr id="18" name="Text 15"/>
          <p:cNvSpPr/>
          <p:nvPr/>
        </p:nvSpPr>
        <p:spPr>
          <a:xfrm>
            <a:off x="2403872" y="5761792"/>
            <a:ext cx="2862024" cy="357783"/>
          </a:xfrm>
          <a:prstGeom prst="rect">
            <a:avLst/>
          </a:prstGeom>
          <a:noFill/>
          <a:ln/>
        </p:spPr>
        <p:txBody>
          <a:bodyPr wrap="none" lIns="0" tIns="0" rIns="0" bIns="0" rtlCol="0" anchor="t"/>
          <a:lstStyle/>
          <a:p>
            <a:pPr algn="l" indent="0" marL="0">
              <a:lnSpc>
                <a:spcPts val="2800"/>
              </a:lnSpc>
              <a:buNone/>
            </a:pPr>
            <a:r>
              <a:rPr lang="en-US" sz="2250" b="1" dirty="0">
                <a:solidFill>
                  <a:srgbClr val="2A2742"/>
                </a:solidFill>
                <a:latin typeface="Outfit Extra Bold" pitchFamily="34" charset="0"/>
                <a:ea typeface="Outfit Extra Bold" pitchFamily="34" charset="-122"/>
                <a:cs typeface="Outfit Extra Bold" pitchFamily="34" charset="-120"/>
              </a:rPr>
              <a:t>Global Presence</a:t>
            </a:r>
            <a:endParaRPr lang="en-US" sz="2250" dirty="0"/>
          </a:p>
        </p:txBody>
      </p:sp>
      <p:sp>
        <p:nvSpPr>
          <p:cNvPr id="19" name="Text 16"/>
          <p:cNvSpPr/>
          <p:nvPr/>
        </p:nvSpPr>
        <p:spPr>
          <a:xfrm>
            <a:off x="2403872" y="6256853"/>
            <a:ext cx="5938837" cy="1098709"/>
          </a:xfrm>
          <a:prstGeom prst="rect">
            <a:avLst/>
          </a:prstGeom>
          <a:noFill/>
          <a:ln/>
        </p:spPr>
        <p:txBody>
          <a:bodyPr wrap="square" lIns="0" tIns="0" rIns="0" bIns="0" rtlCol="0" anchor="t"/>
          <a:lstStyle/>
          <a:p>
            <a:pPr algn="l" indent="0" marL="0">
              <a:lnSpc>
                <a:spcPts val="2850"/>
              </a:lnSpc>
              <a:buNone/>
            </a:pPr>
            <a:r>
              <a:rPr lang="en-US" sz="1800" dirty="0">
                <a:solidFill>
                  <a:srgbClr val="2A2742"/>
                </a:solidFill>
                <a:latin typeface="Arimo" pitchFamily="34" charset="0"/>
                <a:ea typeface="Arimo" pitchFamily="34" charset="-122"/>
                <a:cs typeface="Arimo" pitchFamily="34" charset="-120"/>
              </a:rPr>
              <a:t>Major international cities like London, Beijing, and Shanghai also rank high, showcasing the global nature of startup ecosystems.</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06943"/>
          </a:xfrm>
          <a:prstGeom prst="rect">
            <a:avLst/>
          </a:prstGeom>
        </p:spPr>
      </p:pic>
      <p:pic>
        <p:nvPicPr>
          <p:cNvPr id="3" name="Image 1" descr="preencoded.png">    </p:cNvPr>
          <p:cNvPicPr>
            <a:picLocks noChangeAspect="1"/>
          </p:cNvPicPr>
          <p:nvPr/>
        </p:nvPicPr>
        <p:blipFill>
          <a:blip r:embed="rId2"/>
          <a:stretch>
            <a:fillRect/>
          </a:stretch>
        </p:blipFill>
        <p:spPr>
          <a:xfrm>
            <a:off x="4489252" y="220623"/>
            <a:ext cx="5651778" cy="1765697"/>
          </a:xfrm>
          <a:prstGeom prst="rect">
            <a:avLst/>
          </a:prstGeom>
        </p:spPr>
      </p:pic>
      <p:sp>
        <p:nvSpPr>
          <p:cNvPr id="4" name="Text 0"/>
          <p:cNvSpPr/>
          <p:nvPr/>
        </p:nvSpPr>
        <p:spPr>
          <a:xfrm>
            <a:off x="617934" y="2692479"/>
            <a:ext cx="5388054" cy="551617"/>
          </a:xfrm>
          <a:prstGeom prst="rect">
            <a:avLst/>
          </a:prstGeom>
          <a:noFill/>
          <a:ln/>
        </p:spPr>
        <p:txBody>
          <a:bodyPr wrap="none" lIns="0" tIns="0" rIns="0" bIns="0" rtlCol="0" anchor="t"/>
          <a:lstStyle/>
          <a:p>
            <a:pPr indent="0" marL="0">
              <a:lnSpc>
                <a:spcPts val="4300"/>
              </a:lnSpc>
              <a:buNone/>
            </a:pPr>
            <a:r>
              <a:rPr lang="en-US" sz="3450" b="1" dirty="0">
                <a:solidFill>
                  <a:srgbClr val="231971"/>
                </a:solidFill>
                <a:latin typeface="Outfit Extra Bold" pitchFamily="34" charset="0"/>
                <a:ea typeface="Outfit Extra Bold" pitchFamily="34" charset="-122"/>
                <a:cs typeface="Outfit Extra Bold" pitchFamily="34" charset="-120"/>
              </a:rPr>
              <a:t>Funding Trends Over Time</a:t>
            </a:r>
            <a:endParaRPr lang="en-US" sz="3450" dirty="0"/>
          </a:p>
        </p:txBody>
      </p:sp>
      <p:pic>
        <p:nvPicPr>
          <p:cNvPr id="5" name="Image 2" descr="preencoded.png">    </p:cNvPr>
          <p:cNvPicPr>
            <a:picLocks noChangeAspect="1"/>
          </p:cNvPicPr>
          <p:nvPr/>
        </p:nvPicPr>
        <p:blipFill>
          <a:blip r:embed="rId3"/>
          <a:stretch>
            <a:fillRect/>
          </a:stretch>
        </p:blipFill>
        <p:spPr>
          <a:xfrm>
            <a:off x="617934" y="3508891"/>
            <a:ext cx="882729" cy="1412438"/>
          </a:xfrm>
          <a:prstGeom prst="rect">
            <a:avLst/>
          </a:prstGeom>
        </p:spPr>
      </p:pic>
      <p:sp>
        <p:nvSpPr>
          <p:cNvPr id="6" name="Text 1"/>
          <p:cNvSpPr/>
          <p:nvPr/>
        </p:nvSpPr>
        <p:spPr>
          <a:xfrm>
            <a:off x="1765459" y="3685342"/>
            <a:ext cx="2206943" cy="275868"/>
          </a:xfrm>
          <a:prstGeom prst="rect">
            <a:avLst/>
          </a:prstGeom>
          <a:noFill/>
          <a:ln/>
        </p:spPr>
        <p:txBody>
          <a:bodyPr wrap="none" lIns="0" tIns="0" rIns="0" bIns="0" rtlCol="0" anchor="t"/>
          <a:lstStyle/>
          <a:p>
            <a:pPr algn="l" indent="0" marL="0">
              <a:lnSpc>
                <a:spcPts val="2150"/>
              </a:lnSpc>
              <a:buNone/>
            </a:pPr>
            <a:r>
              <a:rPr lang="en-US" sz="1700" b="1" dirty="0">
                <a:solidFill>
                  <a:srgbClr val="2A2742"/>
                </a:solidFill>
                <a:latin typeface="Outfit Extra Bold" pitchFamily="34" charset="0"/>
                <a:ea typeface="Outfit Extra Bold" pitchFamily="34" charset="-122"/>
                <a:cs typeface="Outfit Extra Bold" pitchFamily="34" charset="-120"/>
              </a:rPr>
              <a:t>Pre-1980s</a:t>
            </a:r>
            <a:endParaRPr lang="en-US" sz="1700" dirty="0"/>
          </a:p>
        </p:txBody>
      </p:sp>
      <p:sp>
        <p:nvSpPr>
          <p:cNvPr id="7" name="Text 2"/>
          <p:cNvSpPr/>
          <p:nvPr/>
        </p:nvSpPr>
        <p:spPr>
          <a:xfrm>
            <a:off x="1765459" y="4067056"/>
            <a:ext cx="12247007" cy="282416"/>
          </a:xfrm>
          <a:prstGeom prst="rect">
            <a:avLst/>
          </a:prstGeom>
          <a:noFill/>
          <a:ln/>
        </p:spPr>
        <p:txBody>
          <a:bodyPr wrap="none" lIns="0" tIns="0" rIns="0" bIns="0" rtlCol="0" anchor="t"/>
          <a:lstStyle/>
          <a:p>
            <a:pPr algn="l" indent="0" marL="0">
              <a:lnSpc>
                <a:spcPts val="2200"/>
              </a:lnSpc>
              <a:buNone/>
            </a:pPr>
            <a:r>
              <a:rPr lang="en-US" sz="1350" dirty="0">
                <a:solidFill>
                  <a:srgbClr val="2A2742"/>
                </a:solidFill>
                <a:latin typeface="Arimo" pitchFamily="34" charset="0"/>
                <a:ea typeface="Arimo" pitchFamily="34" charset="-122"/>
                <a:cs typeface="Arimo" pitchFamily="34" charset="-120"/>
              </a:rPr>
              <a:t>Minimal funding activity, indicating the lack of formalized startup financing.</a:t>
            </a:r>
            <a:endParaRPr lang="en-US" sz="1350" dirty="0"/>
          </a:p>
        </p:txBody>
      </p:sp>
      <p:pic>
        <p:nvPicPr>
          <p:cNvPr id="8" name="Image 3" descr="preencoded.png">    </p:cNvPr>
          <p:cNvPicPr>
            <a:picLocks noChangeAspect="1"/>
          </p:cNvPicPr>
          <p:nvPr/>
        </p:nvPicPr>
        <p:blipFill>
          <a:blip r:embed="rId4"/>
          <a:stretch>
            <a:fillRect/>
          </a:stretch>
        </p:blipFill>
        <p:spPr>
          <a:xfrm>
            <a:off x="617934" y="4921329"/>
            <a:ext cx="882729" cy="1412438"/>
          </a:xfrm>
          <a:prstGeom prst="rect">
            <a:avLst/>
          </a:prstGeom>
        </p:spPr>
      </p:pic>
      <p:sp>
        <p:nvSpPr>
          <p:cNvPr id="9" name="Text 3"/>
          <p:cNvSpPr/>
          <p:nvPr/>
        </p:nvSpPr>
        <p:spPr>
          <a:xfrm>
            <a:off x="1765459" y="5097780"/>
            <a:ext cx="2664262" cy="275868"/>
          </a:xfrm>
          <a:prstGeom prst="rect">
            <a:avLst/>
          </a:prstGeom>
          <a:noFill/>
          <a:ln/>
        </p:spPr>
        <p:txBody>
          <a:bodyPr wrap="none" lIns="0" tIns="0" rIns="0" bIns="0" rtlCol="0" anchor="t"/>
          <a:lstStyle/>
          <a:p>
            <a:pPr algn="l" indent="0" marL="0">
              <a:lnSpc>
                <a:spcPts val="2150"/>
              </a:lnSpc>
              <a:buNone/>
            </a:pPr>
            <a:r>
              <a:rPr lang="en-US" sz="1700" b="1" dirty="0">
                <a:solidFill>
                  <a:srgbClr val="2A2742"/>
                </a:solidFill>
                <a:latin typeface="Outfit Extra Bold" pitchFamily="34" charset="0"/>
                <a:ea typeface="Outfit Extra Bold" pitchFamily="34" charset="-122"/>
                <a:cs typeface="Outfit Extra Bold" pitchFamily="34" charset="-120"/>
              </a:rPr>
              <a:t>Late 1990s to Early 2000s</a:t>
            </a:r>
            <a:endParaRPr lang="en-US" sz="1700" dirty="0"/>
          </a:p>
        </p:txBody>
      </p:sp>
      <p:sp>
        <p:nvSpPr>
          <p:cNvPr id="10" name="Text 4"/>
          <p:cNvSpPr/>
          <p:nvPr/>
        </p:nvSpPr>
        <p:spPr>
          <a:xfrm>
            <a:off x="1765459" y="5479494"/>
            <a:ext cx="12247007" cy="282416"/>
          </a:xfrm>
          <a:prstGeom prst="rect">
            <a:avLst/>
          </a:prstGeom>
          <a:noFill/>
          <a:ln/>
        </p:spPr>
        <p:txBody>
          <a:bodyPr wrap="none" lIns="0" tIns="0" rIns="0" bIns="0" rtlCol="0" anchor="t"/>
          <a:lstStyle/>
          <a:p>
            <a:pPr algn="l" indent="0" marL="0">
              <a:lnSpc>
                <a:spcPts val="2200"/>
              </a:lnSpc>
              <a:buNone/>
            </a:pPr>
            <a:r>
              <a:rPr lang="en-US" sz="1350" dirty="0">
                <a:solidFill>
                  <a:srgbClr val="2A2742"/>
                </a:solidFill>
                <a:latin typeface="Arimo" pitchFamily="34" charset="0"/>
                <a:ea typeface="Arimo" pitchFamily="34" charset="-122"/>
                <a:cs typeface="Arimo" pitchFamily="34" charset="-120"/>
              </a:rPr>
              <a:t>Significant spike in funding, aligning with the dot-com boom era.</a:t>
            </a:r>
            <a:endParaRPr lang="en-US" sz="1350" dirty="0"/>
          </a:p>
        </p:txBody>
      </p:sp>
      <p:pic>
        <p:nvPicPr>
          <p:cNvPr id="11" name="Image 4" descr="preencoded.png">    </p:cNvPr>
          <p:cNvPicPr>
            <a:picLocks noChangeAspect="1"/>
          </p:cNvPicPr>
          <p:nvPr/>
        </p:nvPicPr>
        <p:blipFill>
          <a:blip r:embed="rId5"/>
          <a:stretch>
            <a:fillRect/>
          </a:stretch>
        </p:blipFill>
        <p:spPr>
          <a:xfrm>
            <a:off x="617934" y="6333768"/>
            <a:ext cx="882729" cy="1412438"/>
          </a:xfrm>
          <a:prstGeom prst="rect">
            <a:avLst/>
          </a:prstGeom>
        </p:spPr>
      </p:pic>
      <p:sp>
        <p:nvSpPr>
          <p:cNvPr id="12" name="Text 5"/>
          <p:cNvSpPr/>
          <p:nvPr/>
        </p:nvSpPr>
        <p:spPr>
          <a:xfrm>
            <a:off x="1765459" y="6510218"/>
            <a:ext cx="2206943" cy="275868"/>
          </a:xfrm>
          <a:prstGeom prst="rect">
            <a:avLst/>
          </a:prstGeom>
          <a:noFill/>
          <a:ln/>
        </p:spPr>
        <p:txBody>
          <a:bodyPr wrap="none" lIns="0" tIns="0" rIns="0" bIns="0" rtlCol="0" anchor="t"/>
          <a:lstStyle/>
          <a:p>
            <a:pPr algn="l" indent="0" marL="0">
              <a:lnSpc>
                <a:spcPts val="2150"/>
              </a:lnSpc>
              <a:buNone/>
            </a:pPr>
            <a:r>
              <a:rPr lang="en-US" sz="1700" b="1" dirty="0">
                <a:solidFill>
                  <a:srgbClr val="2A2742"/>
                </a:solidFill>
                <a:latin typeface="Outfit Extra Bold" pitchFamily="34" charset="0"/>
                <a:ea typeface="Outfit Extra Bold" pitchFamily="34" charset="-122"/>
                <a:cs typeface="Outfit Extra Bold" pitchFamily="34" charset="-120"/>
              </a:rPr>
              <a:t>Post-2010</a:t>
            </a:r>
            <a:endParaRPr lang="en-US" sz="1700" dirty="0"/>
          </a:p>
        </p:txBody>
      </p:sp>
      <p:sp>
        <p:nvSpPr>
          <p:cNvPr id="13" name="Text 6"/>
          <p:cNvSpPr/>
          <p:nvPr/>
        </p:nvSpPr>
        <p:spPr>
          <a:xfrm>
            <a:off x="1765459" y="6891933"/>
            <a:ext cx="12247007" cy="282416"/>
          </a:xfrm>
          <a:prstGeom prst="rect">
            <a:avLst/>
          </a:prstGeom>
          <a:noFill/>
          <a:ln/>
        </p:spPr>
        <p:txBody>
          <a:bodyPr wrap="none" lIns="0" tIns="0" rIns="0" bIns="0" rtlCol="0" anchor="t"/>
          <a:lstStyle/>
          <a:p>
            <a:pPr algn="l" indent="0" marL="0">
              <a:lnSpc>
                <a:spcPts val="2200"/>
              </a:lnSpc>
              <a:buNone/>
            </a:pPr>
            <a:r>
              <a:rPr lang="en-US" sz="1350" dirty="0">
                <a:solidFill>
                  <a:srgbClr val="2A2742"/>
                </a:solidFill>
                <a:latin typeface="Arimo" pitchFamily="34" charset="0"/>
                <a:ea typeface="Arimo" pitchFamily="34" charset="-122"/>
                <a:cs typeface="Arimo" pitchFamily="34" charset="-120"/>
              </a:rPr>
              <a:t>Another rise in funding, followed by a drop-off, reflecting economic cycles.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8421" y="704969"/>
            <a:ext cx="5354955" cy="623530"/>
          </a:xfrm>
          <a:prstGeom prst="rect">
            <a:avLst/>
          </a:prstGeom>
          <a:noFill/>
          <a:ln/>
        </p:spPr>
        <p:txBody>
          <a:bodyPr wrap="none" lIns="0" tIns="0" rIns="0" bIns="0" rtlCol="0" anchor="t"/>
          <a:lstStyle/>
          <a:p>
            <a:pPr indent="0" marL="0">
              <a:lnSpc>
                <a:spcPts val="4900"/>
              </a:lnSpc>
              <a:buNone/>
            </a:pPr>
            <a:r>
              <a:rPr lang="en-US" sz="3900" b="1" dirty="0">
                <a:solidFill>
                  <a:srgbClr val="231971"/>
                </a:solidFill>
                <a:latin typeface="Outfit Extra Bold" pitchFamily="34" charset="0"/>
                <a:ea typeface="Outfit Extra Bold" pitchFamily="34" charset="-122"/>
                <a:cs typeface="Outfit Extra Bold" pitchFamily="34" charset="-120"/>
              </a:rPr>
              <a:t>Top Funded Categories</a:t>
            </a:r>
            <a:endParaRPr lang="en-US" sz="3900" dirty="0"/>
          </a:p>
        </p:txBody>
      </p:sp>
      <p:sp>
        <p:nvSpPr>
          <p:cNvPr id="4" name="Shape 1"/>
          <p:cNvSpPr/>
          <p:nvPr/>
        </p:nvSpPr>
        <p:spPr>
          <a:xfrm>
            <a:off x="698421" y="1627822"/>
            <a:ext cx="7747159" cy="1164908"/>
          </a:xfrm>
          <a:prstGeom prst="roundRect">
            <a:avLst>
              <a:gd name="adj" fmla="val 7195"/>
            </a:avLst>
          </a:prstGeom>
          <a:solidFill>
            <a:srgbClr val="E9E6FA"/>
          </a:solidFill>
          <a:ln w="7620">
            <a:solidFill>
              <a:srgbClr val="BDB8DF"/>
            </a:solidFill>
            <a:prstDash val="solid"/>
          </a:ln>
        </p:spPr>
      </p:sp>
      <p:sp>
        <p:nvSpPr>
          <p:cNvPr id="5" name="Text 2"/>
          <p:cNvSpPr/>
          <p:nvPr/>
        </p:nvSpPr>
        <p:spPr>
          <a:xfrm>
            <a:off x="905589" y="1834991"/>
            <a:ext cx="2494478" cy="311706"/>
          </a:xfrm>
          <a:prstGeom prst="rect">
            <a:avLst/>
          </a:prstGeom>
          <a:noFill/>
          <a:ln/>
        </p:spPr>
        <p:txBody>
          <a:bodyPr wrap="none" lIns="0" tIns="0" rIns="0" bIns="0" rtlCol="0" anchor="t"/>
          <a:lstStyle/>
          <a:p>
            <a:pPr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Biotechnology</a:t>
            </a:r>
            <a:endParaRPr lang="en-US" sz="1950" dirty="0"/>
          </a:p>
        </p:txBody>
      </p:sp>
      <p:sp>
        <p:nvSpPr>
          <p:cNvPr id="6" name="Text 3"/>
          <p:cNvSpPr/>
          <p:nvPr/>
        </p:nvSpPr>
        <p:spPr>
          <a:xfrm>
            <a:off x="905589" y="2266355"/>
            <a:ext cx="7332821" cy="319207"/>
          </a:xfrm>
          <a:prstGeom prst="rect">
            <a:avLst/>
          </a:prstGeom>
          <a:noFill/>
          <a:ln/>
        </p:spPr>
        <p:txBody>
          <a:bodyPr wrap="none" lIns="0" tIns="0" rIns="0" bIns="0" rtlCol="0" anchor="t"/>
          <a:lstStyle/>
          <a:p>
            <a:pPr indent="0" marL="0">
              <a:lnSpc>
                <a:spcPts val="2500"/>
              </a:lnSpc>
              <a:buNone/>
            </a:pPr>
            <a:r>
              <a:rPr lang="en-US" sz="1550" dirty="0">
                <a:solidFill>
                  <a:srgbClr val="2A2742"/>
                </a:solidFill>
                <a:latin typeface="Arimo" pitchFamily="34" charset="0"/>
                <a:ea typeface="Arimo" pitchFamily="34" charset="-122"/>
                <a:cs typeface="Arimo" pitchFamily="34" charset="-120"/>
              </a:rPr>
              <a:t>Leads with over $50 billion in funding, showcasing investor interest in this sector.</a:t>
            </a:r>
            <a:endParaRPr lang="en-US" sz="1550" dirty="0"/>
          </a:p>
        </p:txBody>
      </p:sp>
      <p:sp>
        <p:nvSpPr>
          <p:cNvPr id="7" name="Shape 4"/>
          <p:cNvSpPr/>
          <p:nvPr/>
        </p:nvSpPr>
        <p:spPr>
          <a:xfrm>
            <a:off x="698421" y="2992279"/>
            <a:ext cx="7747159" cy="1164908"/>
          </a:xfrm>
          <a:prstGeom prst="roundRect">
            <a:avLst>
              <a:gd name="adj" fmla="val 7195"/>
            </a:avLst>
          </a:prstGeom>
          <a:solidFill>
            <a:srgbClr val="E9E6FA"/>
          </a:solidFill>
          <a:ln w="7620">
            <a:solidFill>
              <a:srgbClr val="BDB8DF"/>
            </a:solidFill>
            <a:prstDash val="solid"/>
          </a:ln>
        </p:spPr>
      </p:sp>
      <p:sp>
        <p:nvSpPr>
          <p:cNvPr id="8" name="Text 5"/>
          <p:cNvSpPr/>
          <p:nvPr/>
        </p:nvSpPr>
        <p:spPr>
          <a:xfrm>
            <a:off x="905589" y="3199448"/>
            <a:ext cx="2494478" cy="311706"/>
          </a:xfrm>
          <a:prstGeom prst="rect">
            <a:avLst/>
          </a:prstGeom>
          <a:noFill/>
          <a:ln/>
        </p:spPr>
        <p:txBody>
          <a:bodyPr wrap="none" lIns="0" tIns="0" rIns="0" bIns="0" rtlCol="0" anchor="t"/>
          <a:lstStyle/>
          <a:p>
            <a:pPr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Mobile and Software</a:t>
            </a:r>
            <a:endParaRPr lang="en-US" sz="1950" dirty="0"/>
          </a:p>
        </p:txBody>
      </p:sp>
      <p:sp>
        <p:nvSpPr>
          <p:cNvPr id="9" name="Text 6"/>
          <p:cNvSpPr/>
          <p:nvPr/>
        </p:nvSpPr>
        <p:spPr>
          <a:xfrm>
            <a:off x="905589" y="3630811"/>
            <a:ext cx="7332821" cy="319207"/>
          </a:xfrm>
          <a:prstGeom prst="rect">
            <a:avLst/>
          </a:prstGeom>
          <a:noFill/>
          <a:ln/>
        </p:spPr>
        <p:txBody>
          <a:bodyPr wrap="none" lIns="0" tIns="0" rIns="0" bIns="0" rtlCol="0" anchor="t"/>
          <a:lstStyle/>
          <a:p>
            <a:pPr indent="0" marL="0">
              <a:lnSpc>
                <a:spcPts val="2500"/>
              </a:lnSpc>
              <a:buNone/>
            </a:pPr>
            <a:r>
              <a:rPr lang="en-US" sz="1550" dirty="0">
                <a:solidFill>
                  <a:srgbClr val="2A2742"/>
                </a:solidFill>
                <a:latin typeface="Arimo" pitchFamily="34" charset="0"/>
                <a:ea typeface="Arimo" pitchFamily="34" charset="-122"/>
                <a:cs typeface="Arimo" pitchFamily="34" charset="-120"/>
              </a:rPr>
              <a:t>Receive substantial funding, around $45 billion and $25 billion respectively.</a:t>
            </a:r>
            <a:endParaRPr lang="en-US" sz="1550" dirty="0"/>
          </a:p>
        </p:txBody>
      </p:sp>
      <p:sp>
        <p:nvSpPr>
          <p:cNvPr id="10" name="Shape 7"/>
          <p:cNvSpPr/>
          <p:nvPr/>
        </p:nvSpPr>
        <p:spPr>
          <a:xfrm>
            <a:off x="698421" y="4356735"/>
            <a:ext cx="7747159" cy="1484114"/>
          </a:xfrm>
          <a:prstGeom prst="roundRect">
            <a:avLst>
              <a:gd name="adj" fmla="val 5647"/>
            </a:avLst>
          </a:prstGeom>
          <a:solidFill>
            <a:srgbClr val="E9E6FA"/>
          </a:solidFill>
          <a:ln w="7620">
            <a:solidFill>
              <a:srgbClr val="BDB8DF"/>
            </a:solidFill>
            <a:prstDash val="solid"/>
          </a:ln>
        </p:spPr>
      </p:sp>
      <p:sp>
        <p:nvSpPr>
          <p:cNvPr id="11" name="Text 8"/>
          <p:cNvSpPr/>
          <p:nvPr/>
        </p:nvSpPr>
        <p:spPr>
          <a:xfrm>
            <a:off x="905589" y="4563904"/>
            <a:ext cx="2494478" cy="311706"/>
          </a:xfrm>
          <a:prstGeom prst="rect">
            <a:avLst/>
          </a:prstGeom>
          <a:noFill/>
          <a:ln/>
        </p:spPr>
        <p:txBody>
          <a:bodyPr wrap="none" lIns="0" tIns="0" rIns="0" bIns="0" rtlCol="0" anchor="t"/>
          <a:lstStyle/>
          <a:p>
            <a:pPr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Emerging Sectors</a:t>
            </a:r>
            <a:endParaRPr lang="en-US" sz="1950" dirty="0"/>
          </a:p>
        </p:txBody>
      </p:sp>
      <p:sp>
        <p:nvSpPr>
          <p:cNvPr id="12" name="Text 9"/>
          <p:cNvSpPr/>
          <p:nvPr/>
        </p:nvSpPr>
        <p:spPr>
          <a:xfrm>
            <a:off x="905589" y="4995267"/>
            <a:ext cx="7332821" cy="638413"/>
          </a:xfrm>
          <a:prstGeom prst="rect">
            <a:avLst/>
          </a:prstGeom>
          <a:noFill/>
          <a:ln/>
        </p:spPr>
        <p:txBody>
          <a:bodyPr wrap="square" lIns="0" tIns="0" rIns="0" bIns="0" rtlCol="0" anchor="t"/>
          <a:lstStyle/>
          <a:p>
            <a:pPr indent="0" marL="0">
              <a:lnSpc>
                <a:spcPts val="2500"/>
              </a:lnSpc>
              <a:buNone/>
            </a:pPr>
            <a:r>
              <a:rPr lang="en-US" sz="1550" dirty="0">
                <a:solidFill>
                  <a:srgbClr val="2A2742"/>
                </a:solidFill>
                <a:latin typeface="Arimo" pitchFamily="34" charset="0"/>
                <a:ea typeface="Arimo" pitchFamily="34" charset="-122"/>
                <a:cs typeface="Arimo" pitchFamily="34" charset="-120"/>
              </a:rPr>
              <a:t>Clean Technology and E-commerce also attract significant funding, around $25 billion each.</a:t>
            </a:r>
            <a:endParaRPr lang="en-US" sz="1550" dirty="0"/>
          </a:p>
        </p:txBody>
      </p:sp>
      <p:sp>
        <p:nvSpPr>
          <p:cNvPr id="13" name="Shape 10"/>
          <p:cNvSpPr/>
          <p:nvPr/>
        </p:nvSpPr>
        <p:spPr>
          <a:xfrm>
            <a:off x="698421" y="6040398"/>
            <a:ext cx="7747159" cy="1484114"/>
          </a:xfrm>
          <a:prstGeom prst="roundRect">
            <a:avLst>
              <a:gd name="adj" fmla="val 5647"/>
            </a:avLst>
          </a:prstGeom>
          <a:solidFill>
            <a:srgbClr val="E9E6FA"/>
          </a:solidFill>
          <a:ln w="7620">
            <a:solidFill>
              <a:srgbClr val="BDB8DF"/>
            </a:solidFill>
            <a:prstDash val="solid"/>
          </a:ln>
        </p:spPr>
      </p:sp>
      <p:sp>
        <p:nvSpPr>
          <p:cNvPr id="14" name="Text 11"/>
          <p:cNvSpPr/>
          <p:nvPr/>
        </p:nvSpPr>
        <p:spPr>
          <a:xfrm>
            <a:off x="905589" y="6247567"/>
            <a:ext cx="2494478" cy="311706"/>
          </a:xfrm>
          <a:prstGeom prst="rect">
            <a:avLst/>
          </a:prstGeom>
          <a:noFill/>
          <a:ln/>
        </p:spPr>
        <p:txBody>
          <a:bodyPr wrap="none" lIns="0" tIns="0" rIns="0" bIns="0" rtlCol="0" anchor="t"/>
          <a:lstStyle/>
          <a:p>
            <a:pPr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Lower-Funded Areas</a:t>
            </a:r>
            <a:endParaRPr lang="en-US" sz="1950" dirty="0"/>
          </a:p>
        </p:txBody>
      </p:sp>
      <p:sp>
        <p:nvSpPr>
          <p:cNvPr id="15" name="Text 12"/>
          <p:cNvSpPr/>
          <p:nvPr/>
        </p:nvSpPr>
        <p:spPr>
          <a:xfrm>
            <a:off x="905589" y="6678930"/>
            <a:ext cx="7332821" cy="638413"/>
          </a:xfrm>
          <a:prstGeom prst="rect">
            <a:avLst/>
          </a:prstGeom>
          <a:noFill/>
          <a:ln/>
        </p:spPr>
        <p:txBody>
          <a:bodyPr wrap="square" lIns="0" tIns="0" rIns="0" bIns="0" rtlCol="0" anchor="t"/>
          <a:lstStyle/>
          <a:p>
            <a:pPr indent="0" marL="0">
              <a:lnSpc>
                <a:spcPts val="2500"/>
              </a:lnSpc>
              <a:buNone/>
            </a:pPr>
            <a:r>
              <a:rPr lang="en-US" sz="1550" dirty="0">
                <a:solidFill>
                  <a:srgbClr val="2A2742"/>
                </a:solidFill>
                <a:latin typeface="Arimo" pitchFamily="34" charset="0"/>
                <a:ea typeface="Arimo" pitchFamily="34" charset="-122"/>
                <a:cs typeface="Arimo" pitchFamily="34" charset="-120"/>
              </a:rPr>
              <a:t>Semiconductors have the lowest funding, under $10 billion, among the top categories.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743"/>
          </a:xfrm>
          <a:prstGeom prst="rect">
            <a:avLst/>
          </a:prstGeom>
        </p:spPr>
      </p:pic>
      <p:sp>
        <p:nvSpPr>
          <p:cNvPr id="3" name="Text 0"/>
          <p:cNvSpPr/>
          <p:nvPr/>
        </p:nvSpPr>
        <p:spPr>
          <a:xfrm>
            <a:off x="6084451" y="469940"/>
            <a:ext cx="5281732" cy="533995"/>
          </a:xfrm>
          <a:prstGeom prst="rect">
            <a:avLst/>
          </a:prstGeom>
          <a:noFill/>
          <a:ln/>
        </p:spPr>
        <p:txBody>
          <a:bodyPr wrap="none" lIns="0" tIns="0" rIns="0" bIns="0" rtlCol="0" anchor="t"/>
          <a:lstStyle/>
          <a:p>
            <a:pPr indent="0" marL="0">
              <a:lnSpc>
                <a:spcPts val="4200"/>
              </a:lnSpc>
              <a:buNone/>
            </a:pPr>
            <a:r>
              <a:rPr lang="en-US" sz="3350" b="1" dirty="0">
                <a:solidFill>
                  <a:srgbClr val="231971"/>
                </a:solidFill>
                <a:latin typeface="Outfit Extra Bold" pitchFamily="34" charset="0"/>
                <a:ea typeface="Outfit Extra Bold" pitchFamily="34" charset="-122"/>
                <a:cs typeface="Outfit Extra Bold" pitchFamily="34" charset="-120"/>
              </a:rPr>
              <a:t>Top Startup Hubs by Count</a:t>
            </a:r>
            <a:endParaRPr lang="en-US" sz="3350" dirty="0"/>
          </a:p>
        </p:txBody>
      </p:sp>
      <p:pic>
        <p:nvPicPr>
          <p:cNvPr id="4" name="Image 1" descr="preencoded.png">    </p:cNvPr>
          <p:cNvPicPr>
            <a:picLocks noChangeAspect="1"/>
          </p:cNvPicPr>
          <p:nvPr/>
        </p:nvPicPr>
        <p:blipFill>
          <a:blip r:embed="rId2"/>
          <a:stretch>
            <a:fillRect/>
          </a:stretch>
        </p:blipFill>
        <p:spPr>
          <a:xfrm>
            <a:off x="6084451" y="1260277"/>
            <a:ext cx="427196" cy="427196"/>
          </a:xfrm>
          <a:prstGeom prst="rect">
            <a:avLst/>
          </a:prstGeom>
        </p:spPr>
      </p:pic>
      <p:sp>
        <p:nvSpPr>
          <p:cNvPr id="5" name="Text 1"/>
          <p:cNvSpPr/>
          <p:nvPr/>
        </p:nvSpPr>
        <p:spPr>
          <a:xfrm>
            <a:off x="6084451" y="1858328"/>
            <a:ext cx="2136100" cy="266938"/>
          </a:xfrm>
          <a:prstGeom prst="rect">
            <a:avLst/>
          </a:prstGeom>
          <a:noFill/>
          <a:ln/>
        </p:spPr>
        <p:txBody>
          <a:bodyPr wrap="none" lIns="0" tIns="0" rIns="0" bIns="0" rtlCol="0" anchor="t"/>
          <a:lstStyle/>
          <a:p>
            <a:pPr algn="l" indent="0" marL="0">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Software</a:t>
            </a:r>
            <a:endParaRPr lang="en-US" sz="1650" dirty="0"/>
          </a:p>
        </p:txBody>
      </p:sp>
      <p:sp>
        <p:nvSpPr>
          <p:cNvPr id="6" name="Text 2"/>
          <p:cNvSpPr/>
          <p:nvPr/>
        </p:nvSpPr>
        <p:spPr>
          <a:xfrm>
            <a:off x="6084451" y="2227778"/>
            <a:ext cx="7947898" cy="273368"/>
          </a:xfrm>
          <a:prstGeom prst="rect">
            <a:avLst/>
          </a:prstGeom>
          <a:noFill/>
          <a:ln/>
        </p:spPr>
        <p:txBody>
          <a:bodyPr wrap="none" lIns="0" tIns="0" rIns="0" bIns="0" rtlCol="0" anchor="t"/>
          <a:lstStyle/>
          <a:p>
            <a:pPr algn="l" indent="0" marL="0">
              <a:lnSpc>
                <a:spcPts val="2150"/>
              </a:lnSpc>
              <a:buNone/>
            </a:pPr>
            <a:r>
              <a:rPr lang="en-US" sz="1300" dirty="0">
                <a:solidFill>
                  <a:srgbClr val="2A2742"/>
                </a:solidFill>
                <a:latin typeface="Arimo" pitchFamily="34" charset="0"/>
                <a:ea typeface="Arimo" pitchFamily="34" charset="-122"/>
                <a:cs typeface="Arimo" pitchFamily="34" charset="-120"/>
              </a:rPr>
              <a:t>Dominates with over 3,500 startups, the highest among the top 10 categories.</a:t>
            </a:r>
            <a:endParaRPr lang="en-US" sz="1300" dirty="0"/>
          </a:p>
        </p:txBody>
      </p:sp>
      <p:pic>
        <p:nvPicPr>
          <p:cNvPr id="7" name="Image 2" descr="preencoded.png">    </p:cNvPr>
          <p:cNvPicPr>
            <a:picLocks noChangeAspect="1"/>
          </p:cNvPicPr>
          <p:nvPr/>
        </p:nvPicPr>
        <p:blipFill>
          <a:blip r:embed="rId3"/>
          <a:stretch>
            <a:fillRect/>
          </a:stretch>
        </p:blipFill>
        <p:spPr>
          <a:xfrm>
            <a:off x="6084451" y="3013829"/>
            <a:ext cx="427196" cy="427196"/>
          </a:xfrm>
          <a:prstGeom prst="rect">
            <a:avLst/>
          </a:prstGeom>
        </p:spPr>
      </p:pic>
      <p:sp>
        <p:nvSpPr>
          <p:cNvPr id="8" name="Text 3"/>
          <p:cNvSpPr/>
          <p:nvPr/>
        </p:nvSpPr>
        <p:spPr>
          <a:xfrm>
            <a:off x="6084451" y="3611880"/>
            <a:ext cx="2136100" cy="266938"/>
          </a:xfrm>
          <a:prstGeom prst="rect">
            <a:avLst/>
          </a:prstGeom>
          <a:noFill/>
          <a:ln/>
        </p:spPr>
        <p:txBody>
          <a:bodyPr wrap="none" lIns="0" tIns="0" rIns="0" bIns="0" rtlCol="0" anchor="t"/>
          <a:lstStyle/>
          <a:p>
            <a:pPr algn="l" indent="0" marL="0">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Biotechnology</a:t>
            </a:r>
            <a:endParaRPr lang="en-US" sz="1650" dirty="0"/>
          </a:p>
        </p:txBody>
      </p:sp>
      <p:sp>
        <p:nvSpPr>
          <p:cNvPr id="9" name="Text 4"/>
          <p:cNvSpPr/>
          <p:nvPr/>
        </p:nvSpPr>
        <p:spPr>
          <a:xfrm>
            <a:off x="6084451" y="3981331"/>
            <a:ext cx="7947898" cy="273368"/>
          </a:xfrm>
          <a:prstGeom prst="rect">
            <a:avLst/>
          </a:prstGeom>
          <a:noFill/>
          <a:ln/>
        </p:spPr>
        <p:txBody>
          <a:bodyPr wrap="none" lIns="0" tIns="0" rIns="0" bIns="0" rtlCol="0" anchor="t"/>
          <a:lstStyle/>
          <a:p>
            <a:pPr algn="l" indent="0" marL="0">
              <a:lnSpc>
                <a:spcPts val="2150"/>
              </a:lnSpc>
              <a:buNone/>
            </a:pPr>
            <a:r>
              <a:rPr lang="en-US" sz="1300" dirty="0">
                <a:solidFill>
                  <a:srgbClr val="2A2742"/>
                </a:solidFill>
                <a:latin typeface="Arimo" pitchFamily="34" charset="0"/>
                <a:ea typeface="Arimo" pitchFamily="34" charset="-122"/>
                <a:cs typeface="Arimo" pitchFamily="34" charset="-120"/>
              </a:rPr>
              <a:t>Ranks second in startup count, reflecting its strong funding position.</a:t>
            </a:r>
            <a:endParaRPr lang="en-US" sz="1300" dirty="0"/>
          </a:p>
        </p:txBody>
      </p:sp>
      <p:pic>
        <p:nvPicPr>
          <p:cNvPr id="10" name="Image 3" descr="preencoded.png">    </p:cNvPr>
          <p:cNvPicPr>
            <a:picLocks noChangeAspect="1"/>
          </p:cNvPicPr>
          <p:nvPr/>
        </p:nvPicPr>
        <p:blipFill>
          <a:blip r:embed="rId4"/>
          <a:stretch>
            <a:fillRect/>
          </a:stretch>
        </p:blipFill>
        <p:spPr>
          <a:xfrm>
            <a:off x="6084451" y="4767382"/>
            <a:ext cx="427196" cy="427196"/>
          </a:xfrm>
          <a:prstGeom prst="rect">
            <a:avLst/>
          </a:prstGeom>
        </p:spPr>
      </p:pic>
      <p:sp>
        <p:nvSpPr>
          <p:cNvPr id="11" name="Text 5"/>
          <p:cNvSpPr/>
          <p:nvPr/>
        </p:nvSpPr>
        <p:spPr>
          <a:xfrm>
            <a:off x="6084451" y="5365432"/>
            <a:ext cx="2136100" cy="266938"/>
          </a:xfrm>
          <a:prstGeom prst="rect">
            <a:avLst/>
          </a:prstGeom>
          <a:noFill/>
          <a:ln/>
        </p:spPr>
        <p:txBody>
          <a:bodyPr wrap="none" lIns="0" tIns="0" rIns="0" bIns="0" rtlCol="0" anchor="t"/>
          <a:lstStyle/>
          <a:p>
            <a:pPr algn="l" indent="0" marL="0">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Mobile</a:t>
            </a:r>
            <a:endParaRPr lang="en-US" sz="1650" dirty="0"/>
          </a:p>
        </p:txBody>
      </p:sp>
      <p:sp>
        <p:nvSpPr>
          <p:cNvPr id="12" name="Text 6"/>
          <p:cNvSpPr/>
          <p:nvPr/>
        </p:nvSpPr>
        <p:spPr>
          <a:xfrm>
            <a:off x="6084451" y="5734883"/>
            <a:ext cx="7947898" cy="273368"/>
          </a:xfrm>
          <a:prstGeom prst="rect">
            <a:avLst/>
          </a:prstGeom>
          <a:noFill/>
          <a:ln/>
        </p:spPr>
        <p:txBody>
          <a:bodyPr wrap="none" lIns="0" tIns="0" rIns="0" bIns="0" rtlCol="0" anchor="t"/>
          <a:lstStyle/>
          <a:p>
            <a:pPr algn="l" indent="0" marL="0">
              <a:lnSpc>
                <a:spcPts val="2150"/>
              </a:lnSpc>
              <a:buNone/>
            </a:pPr>
            <a:r>
              <a:rPr lang="en-US" sz="1300" dirty="0">
                <a:solidFill>
                  <a:srgbClr val="2A2742"/>
                </a:solidFill>
                <a:latin typeface="Arimo" pitchFamily="34" charset="0"/>
                <a:ea typeface="Arimo" pitchFamily="34" charset="-122"/>
                <a:cs typeface="Arimo" pitchFamily="34" charset="-120"/>
              </a:rPr>
              <a:t>Maintains a moderate startup presence, indicating a competitive landscape.</a:t>
            </a:r>
            <a:endParaRPr lang="en-US" sz="1300" dirty="0"/>
          </a:p>
        </p:txBody>
      </p:sp>
      <p:pic>
        <p:nvPicPr>
          <p:cNvPr id="13" name="Image 4" descr="preencoded.png">    </p:cNvPr>
          <p:cNvPicPr>
            <a:picLocks noChangeAspect="1"/>
          </p:cNvPicPr>
          <p:nvPr/>
        </p:nvPicPr>
        <p:blipFill>
          <a:blip r:embed="rId5"/>
          <a:stretch>
            <a:fillRect/>
          </a:stretch>
        </p:blipFill>
        <p:spPr>
          <a:xfrm>
            <a:off x="6084451" y="6520934"/>
            <a:ext cx="427196" cy="427196"/>
          </a:xfrm>
          <a:prstGeom prst="rect">
            <a:avLst/>
          </a:prstGeom>
        </p:spPr>
      </p:pic>
      <p:sp>
        <p:nvSpPr>
          <p:cNvPr id="14" name="Text 7"/>
          <p:cNvSpPr/>
          <p:nvPr/>
        </p:nvSpPr>
        <p:spPr>
          <a:xfrm>
            <a:off x="6084451" y="7118985"/>
            <a:ext cx="2136100" cy="266938"/>
          </a:xfrm>
          <a:prstGeom prst="rect">
            <a:avLst/>
          </a:prstGeom>
          <a:noFill/>
          <a:ln/>
        </p:spPr>
        <p:txBody>
          <a:bodyPr wrap="none" lIns="0" tIns="0" rIns="0" bIns="0" rtlCol="0" anchor="t"/>
          <a:lstStyle/>
          <a:p>
            <a:pPr algn="l" indent="0" marL="0">
              <a:lnSpc>
                <a:spcPts val="2100"/>
              </a:lnSpc>
              <a:buNone/>
            </a:pPr>
            <a:r>
              <a:rPr lang="en-US" sz="1650" b="1" dirty="0">
                <a:solidFill>
                  <a:srgbClr val="2A2742"/>
                </a:solidFill>
                <a:latin typeface="Outfit Extra Bold" pitchFamily="34" charset="0"/>
                <a:ea typeface="Outfit Extra Bold" pitchFamily="34" charset="-122"/>
                <a:cs typeface="Outfit Extra Bold" pitchFamily="34" charset="-120"/>
              </a:rPr>
              <a:t>E-Commerce</a:t>
            </a:r>
            <a:endParaRPr lang="en-US" sz="1650" dirty="0"/>
          </a:p>
        </p:txBody>
      </p:sp>
      <p:sp>
        <p:nvSpPr>
          <p:cNvPr id="15" name="Text 8"/>
          <p:cNvSpPr/>
          <p:nvPr/>
        </p:nvSpPr>
        <p:spPr>
          <a:xfrm>
            <a:off x="6084451" y="7488436"/>
            <a:ext cx="7947898" cy="273368"/>
          </a:xfrm>
          <a:prstGeom prst="rect">
            <a:avLst/>
          </a:prstGeom>
          <a:noFill/>
          <a:ln/>
        </p:spPr>
        <p:txBody>
          <a:bodyPr wrap="none" lIns="0" tIns="0" rIns="0" bIns="0" rtlCol="0" anchor="t"/>
          <a:lstStyle/>
          <a:p>
            <a:pPr algn="l" indent="0" marL="0">
              <a:lnSpc>
                <a:spcPts val="2150"/>
              </a:lnSpc>
              <a:buNone/>
            </a:pPr>
            <a:r>
              <a:rPr lang="en-US" sz="1300" dirty="0">
                <a:solidFill>
                  <a:srgbClr val="2A2742"/>
                </a:solidFill>
                <a:latin typeface="Arimo" pitchFamily="34" charset="0"/>
                <a:ea typeface="Arimo" pitchFamily="34" charset="-122"/>
                <a:cs typeface="Arimo" pitchFamily="34" charset="-120"/>
              </a:rPr>
              <a:t>Also has a mid-level startup count, showcasing ongoing innovation in this sector.</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85000"/>
            </a:srgbClr>
          </a:solidFill>
          <a:ln/>
        </p:spPr>
      </p:sp>
      <p:sp>
        <p:nvSpPr>
          <p:cNvPr id="4" name="Text 1"/>
          <p:cNvSpPr/>
          <p:nvPr/>
        </p:nvSpPr>
        <p:spPr>
          <a:xfrm>
            <a:off x="864037" y="1163241"/>
            <a:ext cx="7228999" cy="771525"/>
          </a:xfrm>
          <a:prstGeom prst="rect">
            <a:avLst/>
          </a:prstGeom>
          <a:noFill/>
          <a:ln/>
        </p:spPr>
        <p:txBody>
          <a:bodyPr wrap="none" lIns="0" tIns="0" rIns="0" bIns="0" rtlCol="0" anchor="t"/>
          <a:lstStyle/>
          <a:p>
            <a:pPr indent="0" marL="0">
              <a:lnSpc>
                <a:spcPts val="6050"/>
              </a:lnSpc>
              <a:buNone/>
            </a:pPr>
            <a:r>
              <a:rPr lang="en-US" sz="4850" b="1" dirty="0">
                <a:solidFill>
                  <a:srgbClr val="231971"/>
                </a:solidFill>
                <a:latin typeface="Outfit Extra Bold" pitchFamily="34" charset="0"/>
                <a:ea typeface="Outfit Extra Bold" pitchFamily="34" charset="-122"/>
                <a:cs typeface="Outfit Extra Bold" pitchFamily="34" charset="-120"/>
              </a:rPr>
              <a:t>Funding Round Dynamics</a:t>
            </a:r>
            <a:endParaRPr lang="en-US" sz="4850" dirty="0"/>
          </a:p>
        </p:txBody>
      </p:sp>
      <p:sp>
        <p:nvSpPr>
          <p:cNvPr id="5" name="Shape 2"/>
          <p:cNvSpPr/>
          <p:nvPr/>
        </p:nvSpPr>
        <p:spPr>
          <a:xfrm>
            <a:off x="1219081" y="2305050"/>
            <a:ext cx="30480" cy="4761309"/>
          </a:xfrm>
          <a:prstGeom prst="roundRect">
            <a:avLst>
              <a:gd name="adj" fmla="val 340200"/>
            </a:avLst>
          </a:prstGeom>
          <a:solidFill>
            <a:srgbClr val="BDB8DF"/>
          </a:solidFill>
          <a:ln/>
        </p:spPr>
      </p:sp>
      <p:sp>
        <p:nvSpPr>
          <p:cNvPr id="6" name="Shape 3"/>
          <p:cNvSpPr/>
          <p:nvPr/>
        </p:nvSpPr>
        <p:spPr>
          <a:xfrm>
            <a:off x="1481554" y="2845118"/>
            <a:ext cx="864037" cy="30480"/>
          </a:xfrm>
          <a:prstGeom prst="roundRect">
            <a:avLst>
              <a:gd name="adj" fmla="val 340200"/>
            </a:avLst>
          </a:prstGeom>
          <a:solidFill>
            <a:srgbClr val="BDB8DF"/>
          </a:solidFill>
          <a:ln/>
        </p:spPr>
      </p:sp>
      <p:sp>
        <p:nvSpPr>
          <p:cNvPr id="7" name="Shape 4"/>
          <p:cNvSpPr/>
          <p:nvPr/>
        </p:nvSpPr>
        <p:spPr>
          <a:xfrm>
            <a:off x="956608" y="2582704"/>
            <a:ext cx="555427" cy="555427"/>
          </a:xfrm>
          <a:prstGeom prst="roundRect">
            <a:avLst>
              <a:gd name="adj" fmla="val 18669"/>
            </a:avLst>
          </a:prstGeom>
          <a:solidFill>
            <a:srgbClr val="E9E6FA"/>
          </a:solidFill>
          <a:ln w="15240">
            <a:solidFill>
              <a:srgbClr val="BDB8DF"/>
            </a:solidFill>
            <a:prstDash val="solid"/>
          </a:ln>
        </p:spPr>
      </p:sp>
      <p:sp>
        <p:nvSpPr>
          <p:cNvPr id="8" name="Text 5"/>
          <p:cNvSpPr/>
          <p:nvPr/>
        </p:nvSpPr>
        <p:spPr>
          <a:xfrm>
            <a:off x="1162110" y="2675215"/>
            <a:ext cx="144423" cy="370284"/>
          </a:xfrm>
          <a:prstGeom prst="rect">
            <a:avLst/>
          </a:prstGeom>
          <a:noFill/>
          <a:ln/>
        </p:spPr>
        <p:txBody>
          <a:bodyPr wrap="none" lIns="0" tIns="0" rIns="0" bIns="0" rtlCol="0" anchor="t"/>
          <a:lstStyle/>
          <a:p>
            <a:pPr algn="ctr" indent="0" marL="0">
              <a:lnSpc>
                <a:spcPts val="2900"/>
              </a:lnSpc>
              <a:buNone/>
            </a:pPr>
            <a:r>
              <a:rPr lang="en-US" sz="2900" b="1" dirty="0">
                <a:solidFill>
                  <a:srgbClr val="2A2742"/>
                </a:solidFill>
                <a:latin typeface="Outfit Extra Bold" pitchFamily="34" charset="0"/>
                <a:ea typeface="Outfit Extra Bold" pitchFamily="34" charset="-122"/>
                <a:cs typeface="Outfit Extra Bold" pitchFamily="34" charset="-120"/>
              </a:rPr>
              <a:t>1</a:t>
            </a:r>
            <a:endParaRPr lang="en-US" sz="2900" dirty="0"/>
          </a:p>
        </p:txBody>
      </p:sp>
      <p:sp>
        <p:nvSpPr>
          <p:cNvPr id="9" name="Text 6"/>
          <p:cNvSpPr/>
          <p:nvPr/>
        </p:nvSpPr>
        <p:spPr>
          <a:xfrm>
            <a:off x="2592110" y="2551867"/>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2A2742"/>
                </a:solidFill>
                <a:latin typeface="Outfit Extra Bold" pitchFamily="34" charset="0"/>
                <a:ea typeface="Outfit Extra Bold" pitchFamily="34" charset="-122"/>
                <a:cs typeface="Outfit Extra Bold" pitchFamily="34" charset="-120"/>
              </a:rPr>
              <a:t>Round B</a:t>
            </a:r>
            <a:endParaRPr lang="en-US" sz="2400" dirty="0"/>
          </a:p>
        </p:txBody>
      </p:sp>
      <p:sp>
        <p:nvSpPr>
          <p:cNvPr id="10" name="Text 7"/>
          <p:cNvSpPr/>
          <p:nvPr/>
        </p:nvSpPr>
        <p:spPr>
          <a:xfrm>
            <a:off x="2592110" y="3085743"/>
            <a:ext cx="11174254" cy="395049"/>
          </a:xfrm>
          <a:prstGeom prst="rect">
            <a:avLst/>
          </a:prstGeom>
          <a:noFill/>
          <a:ln/>
        </p:spPr>
        <p:txBody>
          <a:bodyPr wrap="none" lIns="0" tIns="0" rIns="0" bIns="0" rtlCol="0" anchor="t"/>
          <a:lstStyle/>
          <a:p>
            <a:pPr algn="l" indent="0" marL="0">
              <a:lnSpc>
                <a:spcPts val="3100"/>
              </a:lnSpc>
              <a:buNone/>
            </a:pPr>
            <a:r>
              <a:rPr lang="en-US" sz="1900" dirty="0">
                <a:solidFill>
                  <a:srgbClr val="2A2742"/>
                </a:solidFill>
                <a:latin typeface="Arimo" pitchFamily="34" charset="0"/>
                <a:ea typeface="Arimo" pitchFamily="34" charset="-122"/>
                <a:cs typeface="Arimo" pitchFamily="34" charset="-120"/>
              </a:rPr>
              <a:t>Highest average funding, over $1.6 million, indicating significant investment in growth-stage startups.</a:t>
            </a:r>
            <a:endParaRPr lang="en-US" sz="1900" dirty="0"/>
          </a:p>
        </p:txBody>
      </p:sp>
      <p:sp>
        <p:nvSpPr>
          <p:cNvPr id="11" name="Shape 8"/>
          <p:cNvSpPr/>
          <p:nvPr/>
        </p:nvSpPr>
        <p:spPr>
          <a:xfrm>
            <a:off x="1481554" y="4514493"/>
            <a:ext cx="864037" cy="30480"/>
          </a:xfrm>
          <a:prstGeom prst="roundRect">
            <a:avLst>
              <a:gd name="adj" fmla="val 340200"/>
            </a:avLst>
          </a:prstGeom>
          <a:solidFill>
            <a:srgbClr val="BDB8DF"/>
          </a:solidFill>
          <a:ln/>
        </p:spPr>
      </p:sp>
      <p:sp>
        <p:nvSpPr>
          <p:cNvPr id="12" name="Shape 9"/>
          <p:cNvSpPr/>
          <p:nvPr/>
        </p:nvSpPr>
        <p:spPr>
          <a:xfrm>
            <a:off x="956608" y="4252079"/>
            <a:ext cx="555427" cy="555427"/>
          </a:xfrm>
          <a:prstGeom prst="roundRect">
            <a:avLst>
              <a:gd name="adj" fmla="val 18669"/>
            </a:avLst>
          </a:prstGeom>
          <a:solidFill>
            <a:srgbClr val="E9E6FA"/>
          </a:solidFill>
          <a:ln w="15240">
            <a:solidFill>
              <a:srgbClr val="BDB8DF"/>
            </a:solidFill>
            <a:prstDash val="solid"/>
          </a:ln>
        </p:spPr>
      </p:sp>
      <p:sp>
        <p:nvSpPr>
          <p:cNvPr id="13" name="Text 10"/>
          <p:cNvSpPr/>
          <p:nvPr/>
        </p:nvSpPr>
        <p:spPr>
          <a:xfrm>
            <a:off x="1127581" y="4344591"/>
            <a:ext cx="213360" cy="370284"/>
          </a:xfrm>
          <a:prstGeom prst="rect">
            <a:avLst/>
          </a:prstGeom>
          <a:noFill/>
          <a:ln/>
        </p:spPr>
        <p:txBody>
          <a:bodyPr wrap="none" lIns="0" tIns="0" rIns="0" bIns="0" rtlCol="0" anchor="t"/>
          <a:lstStyle/>
          <a:p>
            <a:pPr algn="ctr" indent="0" marL="0">
              <a:lnSpc>
                <a:spcPts val="2900"/>
              </a:lnSpc>
              <a:buNone/>
            </a:pPr>
            <a:r>
              <a:rPr lang="en-US" sz="2900" b="1" dirty="0">
                <a:solidFill>
                  <a:srgbClr val="2A2742"/>
                </a:solidFill>
                <a:latin typeface="Outfit Extra Bold" pitchFamily="34" charset="0"/>
                <a:ea typeface="Outfit Extra Bold" pitchFamily="34" charset="-122"/>
                <a:cs typeface="Outfit Extra Bold" pitchFamily="34" charset="-120"/>
              </a:rPr>
              <a:t>2</a:t>
            </a:r>
            <a:endParaRPr lang="en-US" sz="2900" dirty="0"/>
          </a:p>
        </p:txBody>
      </p:sp>
      <p:sp>
        <p:nvSpPr>
          <p:cNvPr id="14" name="Text 11"/>
          <p:cNvSpPr/>
          <p:nvPr/>
        </p:nvSpPr>
        <p:spPr>
          <a:xfrm>
            <a:off x="2592110" y="4221242"/>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2A2742"/>
                </a:solidFill>
                <a:latin typeface="Outfit Extra Bold" pitchFamily="34" charset="0"/>
                <a:ea typeface="Outfit Extra Bold" pitchFamily="34" charset="-122"/>
                <a:cs typeface="Outfit Extra Bold" pitchFamily="34" charset="-120"/>
              </a:rPr>
              <a:t>Rounds A and C</a:t>
            </a:r>
            <a:endParaRPr lang="en-US" sz="2400" dirty="0"/>
          </a:p>
        </p:txBody>
      </p:sp>
      <p:sp>
        <p:nvSpPr>
          <p:cNvPr id="15" name="Text 12"/>
          <p:cNvSpPr/>
          <p:nvPr/>
        </p:nvSpPr>
        <p:spPr>
          <a:xfrm>
            <a:off x="2592110" y="4755118"/>
            <a:ext cx="11174254" cy="395049"/>
          </a:xfrm>
          <a:prstGeom prst="rect">
            <a:avLst/>
          </a:prstGeom>
          <a:noFill/>
          <a:ln/>
        </p:spPr>
        <p:txBody>
          <a:bodyPr wrap="none" lIns="0" tIns="0" rIns="0" bIns="0" rtlCol="0" anchor="t"/>
          <a:lstStyle/>
          <a:p>
            <a:pPr algn="l" indent="0" marL="0">
              <a:lnSpc>
                <a:spcPts val="3100"/>
              </a:lnSpc>
              <a:buNone/>
            </a:pPr>
            <a:r>
              <a:rPr lang="en-US" sz="1900" dirty="0">
                <a:solidFill>
                  <a:srgbClr val="2A2742"/>
                </a:solidFill>
                <a:latin typeface="Arimo" pitchFamily="34" charset="0"/>
                <a:ea typeface="Arimo" pitchFamily="34" charset="-122"/>
                <a:cs typeface="Arimo" pitchFamily="34" charset="-120"/>
              </a:rPr>
              <a:t>Also have substantial funding, around $1.4 million and $1.2 million respectively.</a:t>
            </a:r>
            <a:endParaRPr lang="en-US" sz="1900" dirty="0"/>
          </a:p>
        </p:txBody>
      </p:sp>
      <p:sp>
        <p:nvSpPr>
          <p:cNvPr id="16" name="Shape 13"/>
          <p:cNvSpPr/>
          <p:nvPr/>
        </p:nvSpPr>
        <p:spPr>
          <a:xfrm>
            <a:off x="1481554" y="6183868"/>
            <a:ext cx="864037" cy="30480"/>
          </a:xfrm>
          <a:prstGeom prst="roundRect">
            <a:avLst>
              <a:gd name="adj" fmla="val 340200"/>
            </a:avLst>
          </a:prstGeom>
          <a:solidFill>
            <a:srgbClr val="BDB8DF"/>
          </a:solidFill>
          <a:ln/>
        </p:spPr>
      </p:sp>
      <p:sp>
        <p:nvSpPr>
          <p:cNvPr id="17" name="Shape 14"/>
          <p:cNvSpPr/>
          <p:nvPr/>
        </p:nvSpPr>
        <p:spPr>
          <a:xfrm>
            <a:off x="956608" y="5921454"/>
            <a:ext cx="555427" cy="555427"/>
          </a:xfrm>
          <a:prstGeom prst="roundRect">
            <a:avLst>
              <a:gd name="adj" fmla="val 18669"/>
            </a:avLst>
          </a:prstGeom>
          <a:solidFill>
            <a:srgbClr val="E9E6FA"/>
          </a:solidFill>
          <a:ln w="15240">
            <a:solidFill>
              <a:srgbClr val="BDB8DF"/>
            </a:solidFill>
            <a:prstDash val="solid"/>
          </a:ln>
        </p:spPr>
      </p:sp>
      <p:sp>
        <p:nvSpPr>
          <p:cNvPr id="18" name="Text 15"/>
          <p:cNvSpPr/>
          <p:nvPr/>
        </p:nvSpPr>
        <p:spPr>
          <a:xfrm>
            <a:off x="1128891" y="6013966"/>
            <a:ext cx="210741" cy="370284"/>
          </a:xfrm>
          <a:prstGeom prst="rect">
            <a:avLst/>
          </a:prstGeom>
          <a:noFill/>
          <a:ln/>
        </p:spPr>
        <p:txBody>
          <a:bodyPr wrap="none" lIns="0" tIns="0" rIns="0" bIns="0" rtlCol="0" anchor="t"/>
          <a:lstStyle/>
          <a:p>
            <a:pPr algn="ctr" indent="0" marL="0">
              <a:lnSpc>
                <a:spcPts val="2900"/>
              </a:lnSpc>
              <a:buNone/>
            </a:pPr>
            <a:r>
              <a:rPr lang="en-US" sz="2900" b="1" dirty="0">
                <a:solidFill>
                  <a:srgbClr val="2A2742"/>
                </a:solidFill>
                <a:latin typeface="Outfit Extra Bold" pitchFamily="34" charset="0"/>
                <a:ea typeface="Outfit Extra Bold" pitchFamily="34" charset="-122"/>
                <a:cs typeface="Outfit Extra Bold" pitchFamily="34" charset="-120"/>
              </a:rPr>
              <a:t>3</a:t>
            </a:r>
            <a:endParaRPr lang="en-US" sz="2900" dirty="0"/>
          </a:p>
        </p:txBody>
      </p:sp>
      <p:sp>
        <p:nvSpPr>
          <p:cNvPr id="19" name="Text 16"/>
          <p:cNvSpPr/>
          <p:nvPr/>
        </p:nvSpPr>
        <p:spPr>
          <a:xfrm>
            <a:off x="2592110" y="5890617"/>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2A2742"/>
                </a:solidFill>
                <a:latin typeface="Outfit Extra Bold" pitchFamily="34" charset="0"/>
                <a:ea typeface="Outfit Extra Bold" pitchFamily="34" charset="-122"/>
                <a:cs typeface="Outfit Extra Bold" pitchFamily="34" charset="-120"/>
              </a:rPr>
              <a:t>Later Rounds</a:t>
            </a:r>
            <a:endParaRPr lang="en-US" sz="2400" dirty="0"/>
          </a:p>
        </p:txBody>
      </p:sp>
      <p:sp>
        <p:nvSpPr>
          <p:cNvPr id="20" name="Text 17"/>
          <p:cNvSpPr/>
          <p:nvPr/>
        </p:nvSpPr>
        <p:spPr>
          <a:xfrm>
            <a:off x="2592110" y="6424493"/>
            <a:ext cx="11174254" cy="395049"/>
          </a:xfrm>
          <a:prstGeom prst="rect">
            <a:avLst/>
          </a:prstGeom>
          <a:noFill/>
          <a:ln/>
        </p:spPr>
        <p:txBody>
          <a:bodyPr wrap="none" lIns="0" tIns="0" rIns="0" bIns="0" rtlCol="0" anchor="t"/>
          <a:lstStyle/>
          <a:p>
            <a:pPr algn="l" indent="0" marL="0">
              <a:lnSpc>
                <a:spcPts val="3100"/>
              </a:lnSpc>
              <a:buNone/>
            </a:pPr>
            <a:r>
              <a:rPr lang="en-US" sz="1900" dirty="0">
                <a:solidFill>
                  <a:srgbClr val="2A2742"/>
                </a:solidFill>
                <a:latin typeface="Arimo" pitchFamily="34" charset="0"/>
                <a:ea typeface="Arimo" pitchFamily="34" charset="-122"/>
                <a:cs typeface="Arimo" pitchFamily="34" charset="-120"/>
              </a:rPr>
              <a:t>Funding decreases notably after Round C, with Round D averaging around $700,000.</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2203013"/>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231971"/>
                </a:solidFill>
                <a:latin typeface="Outfit Extra Bold" pitchFamily="34" charset="0"/>
                <a:ea typeface="Outfit Extra Bold" pitchFamily="34" charset="-122"/>
                <a:cs typeface="Outfit Extra Bold" pitchFamily="34" charset="-120"/>
              </a:rPr>
              <a:t>Funding Sources</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Venture Funding</a:t>
            </a:r>
            <a:endParaRPr lang="en-US" sz="2400" dirty="0"/>
          </a:p>
        </p:txBody>
      </p:sp>
      <p:sp>
        <p:nvSpPr>
          <p:cNvPr id="4" name="Text 2"/>
          <p:cNvSpPr/>
          <p:nvPr/>
        </p:nvSpPr>
        <p:spPr>
          <a:xfrm>
            <a:off x="864037" y="4224218"/>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Dominates the landscape, surpassing $300 billion, reflecting investor preference for high-risk, high-reward opportunities.</a:t>
            </a:r>
            <a:endParaRPr lang="en-US" sz="1900" dirty="0"/>
          </a:p>
        </p:txBody>
      </p:sp>
      <p:sp>
        <p:nvSpPr>
          <p:cNvPr id="5" name="Text 3"/>
          <p:cNvSpPr/>
          <p:nvPr/>
        </p:nvSpPr>
        <p:spPr>
          <a:xfrm>
            <a:off x="5372695" y="359163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Private Equity</a:t>
            </a:r>
            <a:endParaRPr lang="en-US" sz="2400" dirty="0"/>
          </a:p>
        </p:txBody>
      </p:sp>
      <p:sp>
        <p:nvSpPr>
          <p:cNvPr id="6" name="Text 4"/>
          <p:cNvSpPr/>
          <p:nvPr/>
        </p:nvSpPr>
        <p:spPr>
          <a:xfrm>
            <a:off x="5372695" y="4224218"/>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Second-largest funding source, around $100 billion, indicating the role of institutional investors.</a:t>
            </a:r>
            <a:endParaRPr lang="en-US" sz="1900" dirty="0"/>
          </a:p>
        </p:txBody>
      </p:sp>
      <p:sp>
        <p:nvSpPr>
          <p:cNvPr id="7" name="Text 5"/>
          <p:cNvSpPr/>
          <p:nvPr/>
        </p:nvSpPr>
        <p:spPr>
          <a:xfrm>
            <a:off x="9881354" y="359163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31971"/>
                </a:solidFill>
                <a:latin typeface="Outfit Extra Bold" pitchFamily="34" charset="0"/>
                <a:ea typeface="Outfit Extra Bold" pitchFamily="34" charset="-122"/>
                <a:cs typeface="Outfit Extra Bold" pitchFamily="34" charset="-120"/>
              </a:rPr>
              <a:t>Debt Financing</a:t>
            </a:r>
            <a:endParaRPr lang="en-US" sz="2400" dirty="0"/>
          </a:p>
        </p:txBody>
      </p:sp>
      <p:sp>
        <p:nvSpPr>
          <p:cNvPr id="8" name="Text 6"/>
          <p:cNvSpPr/>
          <p:nvPr/>
        </p:nvSpPr>
        <p:spPr>
          <a:xfrm>
            <a:off x="9881354" y="4224218"/>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2A2742"/>
                </a:solidFill>
                <a:latin typeface="Arimo" pitchFamily="34" charset="0"/>
                <a:ea typeface="Arimo" pitchFamily="34" charset="-122"/>
                <a:cs typeface="Arimo" pitchFamily="34" charset="-120"/>
              </a:rPr>
              <a:t>Moderate funding, suggesting the importance of leveraging debt alongside equity for startups.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8055" y="493395"/>
            <a:ext cx="9075182" cy="773906"/>
          </a:xfrm>
          <a:prstGeom prst="rect">
            <a:avLst/>
          </a:prstGeom>
          <a:noFill/>
          <a:ln/>
        </p:spPr>
        <p:txBody>
          <a:bodyPr wrap="none" lIns="0" tIns="0" rIns="0" bIns="0" rtlCol="0" anchor="t"/>
          <a:lstStyle/>
          <a:p>
            <a:pPr indent="0" marL="0">
              <a:lnSpc>
                <a:spcPts val="6050"/>
              </a:lnSpc>
              <a:buNone/>
            </a:pPr>
            <a:r>
              <a:rPr lang="en-US" sz="4850" b="1" dirty="0">
                <a:solidFill>
                  <a:srgbClr val="231971"/>
                </a:solidFill>
                <a:latin typeface="Outfit Extra Bold" pitchFamily="34" charset="0"/>
                <a:ea typeface="Outfit Extra Bold" pitchFamily="34" charset="-122"/>
                <a:cs typeface="Outfit Extra Bold" pitchFamily="34" charset="-120"/>
              </a:rPr>
              <a:t>Distribution of Funding Sources</a:t>
            </a:r>
            <a:endParaRPr lang="en-US" sz="4850" dirty="0"/>
          </a:p>
        </p:txBody>
      </p:sp>
      <p:pic>
        <p:nvPicPr>
          <p:cNvPr id="3" name="Image 0" descr="preencoded.png">    </p:cNvPr>
          <p:cNvPicPr>
            <a:picLocks noChangeAspect="1"/>
          </p:cNvPicPr>
          <p:nvPr/>
        </p:nvPicPr>
        <p:blipFill>
          <a:blip r:embed="rId1"/>
          <a:stretch>
            <a:fillRect/>
          </a:stretch>
        </p:blipFill>
        <p:spPr>
          <a:xfrm>
            <a:off x="628055" y="1626156"/>
            <a:ext cx="7489508" cy="7489507"/>
          </a:xfrm>
          <a:prstGeom prst="rect">
            <a:avLst/>
          </a:prstGeom>
        </p:spPr>
      </p:pic>
      <p:sp>
        <p:nvSpPr>
          <p:cNvPr id="4" name="Shape 1"/>
          <p:cNvSpPr/>
          <p:nvPr/>
        </p:nvSpPr>
        <p:spPr>
          <a:xfrm>
            <a:off x="8148042" y="4285655"/>
            <a:ext cx="179427" cy="179427"/>
          </a:xfrm>
          <a:prstGeom prst="roundRect">
            <a:avLst>
              <a:gd name="adj" fmla="val 10192"/>
            </a:avLst>
          </a:prstGeom>
          <a:solidFill>
            <a:srgbClr val="5E4CE6"/>
          </a:solidFill>
          <a:ln/>
        </p:spPr>
      </p:sp>
      <p:sp>
        <p:nvSpPr>
          <p:cNvPr id="5" name="Text 2"/>
          <p:cNvSpPr/>
          <p:nvPr/>
        </p:nvSpPr>
        <p:spPr>
          <a:xfrm>
            <a:off x="8388429" y="4285655"/>
            <a:ext cx="618649" cy="179427"/>
          </a:xfrm>
          <a:prstGeom prst="rect">
            <a:avLst/>
          </a:prstGeom>
          <a:noFill/>
          <a:ln/>
        </p:spPr>
        <p:txBody>
          <a:bodyPr wrap="none" lIns="0" tIns="0" rIns="0" bIns="0" rtlCol="0" anchor="t"/>
          <a:lstStyle/>
          <a:p>
            <a:pPr algn="l" indent="0" marL="0">
              <a:lnSpc>
                <a:spcPts val="1400"/>
              </a:lnSpc>
              <a:buNone/>
            </a:pPr>
            <a:r>
              <a:rPr lang="en-US" sz="1400" dirty="0">
                <a:solidFill>
                  <a:srgbClr val="2A2742"/>
                </a:solidFill>
                <a:latin typeface="Arimo" pitchFamily="34" charset="0"/>
                <a:ea typeface="Arimo" pitchFamily="34" charset="-122"/>
                <a:cs typeface="Arimo" pitchFamily="34" charset="-120"/>
              </a:rPr>
              <a:t>Venture</a:t>
            </a:r>
            <a:endParaRPr lang="en-US" sz="1400" dirty="0"/>
          </a:p>
        </p:txBody>
      </p:sp>
      <p:sp>
        <p:nvSpPr>
          <p:cNvPr id="6" name="Shape 3"/>
          <p:cNvSpPr/>
          <p:nvPr/>
        </p:nvSpPr>
        <p:spPr>
          <a:xfrm>
            <a:off x="8148042" y="4617482"/>
            <a:ext cx="179427" cy="179427"/>
          </a:xfrm>
          <a:prstGeom prst="roundRect">
            <a:avLst>
              <a:gd name="adj" fmla="val 10192"/>
            </a:avLst>
          </a:prstGeom>
          <a:solidFill>
            <a:srgbClr val="4C87E6"/>
          </a:solidFill>
          <a:ln/>
        </p:spPr>
      </p:sp>
      <p:sp>
        <p:nvSpPr>
          <p:cNvPr id="7" name="Text 4"/>
          <p:cNvSpPr/>
          <p:nvPr/>
        </p:nvSpPr>
        <p:spPr>
          <a:xfrm>
            <a:off x="8388429" y="4617482"/>
            <a:ext cx="1107043" cy="179427"/>
          </a:xfrm>
          <a:prstGeom prst="rect">
            <a:avLst/>
          </a:prstGeom>
          <a:noFill/>
          <a:ln/>
        </p:spPr>
        <p:txBody>
          <a:bodyPr wrap="none" lIns="0" tIns="0" rIns="0" bIns="0" rtlCol="0" anchor="t"/>
          <a:lstStyle/>
          <a:p>
            <a:pPr algn="l" indent="0" marL="0">
              <a:lnSpc>
                <a:spcPts val="1400"/>
              </a:lnSpc>
              <a:buNone/>
            </a:pPr>
            <a:r>
              <a:rPr lang="en-US" sz="1400" dirty="0">
                <a:solidFill>
                  <a:srgbClr val="2A2742"/>
                </a:solidFill>
                <a:latin typeface="Arimo" pitchFamily="34" charset="0"/>
                <a:ea typeface="Arimo" pitchFamily="34" charset="-122"/>
                <a:cs typeface="Arimo" pitchFamily="34" charset="-120"/>
              </a:rPr>
              <a:t>Private Equity</a:t>
            </a:r>
            <a:endParaRPr lang="en-US" sz="1400" dirty="0"/>
          </a:p>
        </p:txBody>
      </p:sp>
      <p:sp>
        <p:nvSpPr>
          <p:cNvPr id="8" name="Shape 5"/>
          <p:cNvSpPr/>
          <p:nvPr/>
        </p:nvSpPr>
        <p:spPr>
          <a:xfrm>
            <a:off x="8148042" y="4949309"/>
            <a:ext cx="179427" cy="179427"/>
          </a:xfrm>
          <a:prstGeom prst="roundRect">
            <a:avLst>
              <a:gd name="adj" fmla="val 10192"/>
            </a:avLst>
          </a:prstGeom>
          <a:solidFill>
            <a:srgbClr val="4CD4E6"/>
          </a:solidFill>
          <a:ln/>
        </p:spPr>
      </p:sp>
      <p:sp>
        <p:nvSpPr>
          <p:cNvPr id="9" name="Text 6"/>
          <p:cNvSpPr/>
          <p:nvPr/>
        </p:nvSpPr>
        <p:spPr>
          <a:xfrm>
            <a:off x="8388429" y="4949309"/>
            <a:ext cx="1206937" cy="179427"/>
          </a:xfrm>
          <a:prstGeom prst="rect">
            <a:avLst/>
          </a:prstGeom>
          <a:noFill/>
          <a:ln/>
        </p:spPr>
        <p:txBody>
          <a:bodyPr wrap="none" lIns="0" tIns="0" rIns="0" bIns="0" rtlCol="0" anchor="t"/>
          <a:lstStyle/>
          <a:p>
            <a:pPr algn="l" indent="0" marL="0">
              <a:lnSpc>
                <a:spcPts val="1400"/>
              </a:lnSpc>
              <a:buNone/>
            </a:pPr>
            <a:r>
              <a:rPr lang="en-US" sz="1400" dirty="0">
                <a:solidFill>
                  <a:srgbClr val="2A2742"/>
                </a:solidFill>
                <a:latin typeface="Arimo" pitchFamily="34" charset="0"/>
                <a:ea typeface="Arimo" pitchFamily="34" charset="-122"/>
                <a:cs typeface="Arimo" pitchFamily="34" charset="-120"/>
              </a:rPr>
              <a:t>Debt Financing</a:t>
            </a:r>
            <a:endParaRPr lang="en-US" sz="1400" dirty="0"/>
          </a:p>
        </p:txBody>
      </p:sp>
      <p:sp>
        <p:nvSpPr>
          <p:cNvPr id="10" name="Shape 7"/>
          <p:cNvSpPr/>
          <p:nvPr/>
        </p:nvSpPr>
        <p:spPr>
          <a:xfrm>
            <a:off x="8148042" y="5281136"/>
            <a:ext cx="179427" cy="179427"/>
          </a:xfrm>
          <a:prstGeom prst="roundRect">
            <a:avLst>
              <a:gd name="adj" fmla="val 10192"/>
            </a:avLst>
          </a:prstGeom>
          <a:solidFill>
            <a:srgbClr val="4CE6AB"/>
          </a:solidFill>
          <a:ln/>
        </p:spPr>
      </p:sp>
      <p:sp>
        <p:nvSpPr>
          <p:cNvPr id="11" name="Text 8"/>
          <p:cNvSpPr/>
          <p:nvPr/>
        </p:nvSpPr>
        <p:spPr>
          <a:xfrm>
            <a:off x="8388429" y="5281136"/>
            <a:ext cx="1366480" cy="179427"/>
          </a:xfrm>
          <a:prstGeom prst="rect">
            <a:avLst/>
          </a:prstGeom>
          <a:noFill/>
          <a:ln/>
        </p:spPr>
        <p:txBody>
          <a:bodyPr wrap="none" lIns="0" tIns="0" rIns="0" bIns="0" rtlCol="0" anchor="t"/>
          <a:lstStyle/>
          <a:p>
            <a:pPr algn="l" indent="0" marL="0">
              <a:lnSpc>
                <a:spcPts val="1400"/>
              </a:lnSpc>
              <a:buNone/>
            </a:pPr>
            <a:r>
              <a:rPr lang="en-US" sz="1400" dirty="0">
                <a:solidFill>
                  <a:srgbClr val="2A2742"/>
                </a:solidFill>
                <a:latin typeface="Arimo" pitchFamily="34" charset="0"/>
                <a:ea typeface="Arimo" pitchFamily="34" charset="-122"/>
                <a:cs typeface="Arimo" pitchFamily="34" charset="-120"/>
              </a:rPr>
              <a:t>Post_IPO_Equity</a:t>
            </a:r>
            <a:endParaRPr lang="en-US" sz="1400" dirty="0"/>
          </a:p>
        </p:txBody>
      </p:sp>
      <p:sp>
        <p:nvSpPr>
          <p:cNvPr id="12" name="Shape 9"/>
          <p:cNvSpPr/>
          <p:nvPr/>
        </p:nvSpPr>
        <p:spPr>
          <a:xfrm>
            <a:off x="8148042" y="5612963"/>
            <a:ext cx="179427" cy="179427"/>
          </a:xfrm>
          <a:prstGeom prst="roundRect">
            <a:avLst>
              <a:gd name="adj" fmla="val 10192"/>
            </a:avLst>
          </a:prstGeom>
          <a:solidFill>
            <a:srgbClr val="4CE65E"/>
          </a:solidFill>
          <a:ln/>
        </p:spPr>
      </p:sp>
      <p:sp>
        <p:nvSpPr>
          <p:cNvPr id="13" name="Text 10"/>
          <p:cNvSpPr/>
          <p:nvPr/>
        </p:nvSpPr>
        <p:spPr>
          <a:xfrm>
            <a:off x="8388429" y="5612963"/>
            <a:ext cx="419100" cy="179427"/>
          </a:xfrm>
          <a:prstGeom prst="rect">
            <a:avLst/>
          </a:prstGeom>
          <a:noFill/>
          <a:ln/>
        </p:spPr>
        <p:txBody>
          <a:bodyPr wrap="none" lIns="0" tIns="0" rIns="0" bIns="0" rtlCol="0" anchor="t"/>
          <a:lstStyle/>
          <a:p>
            <a:pPr algn="l" indent="0" marL="0">
              <a:lnSpc>
                <a:spcPts val="1400"/>
              </a:lnSpc>
              <a:buNone/>
            </a:pPr>
            <a:r>
              <a:rPr lang="en-US" sz="1400" dirty="0">
                <a:solidFill>
                  <a:srgbClr val="2A2742"/>
                </a:solidFill>
                <a:latin typeface="Arimo" pitchFamily="34" charset="0"/>
                <a:ea typeface="Arimo" pitchFamily="34" charset="-122"/>
                <a:cs typeface="Arimo" pitchFamily="34" charset="-120"/>
              </a:rPr>
              <a:t>Seed</a:t>
            </a:r>
            <a:endParaRPr lang="en-US" sz="1400" dirty="0"/>
          </a:p>
        </p:txBody>
      </p:sp>
      <p:sp>
        <p:nvSpPr>
          <p:cNvPr id="14" name="Shape 11"/>
          <p:cNvSpPr/>
          <p:nvPr/>
        </p:nvSpPr>
        <p:spPr>
          <a:xfrm>
            <a:off x="8148042" y="5944791"/>
            <a:ext cx="179427" cy="179427"/>
          </a:xfrm>
          <a:prstGeom prst="roundRect">
            <a:avLst>
              <a:gd name="adj" fmla="val 10192"/>
            </a:avLst>
          </a:prstGeom>
          <a:solidFill>
            <a:srgbClr val="87E64C"/>
          </a:solidFill>
          <a:ln/>
        </p:spPr>
      </p:sp>
      <p:sp>
        <p:nvSpPr>
          <p:cNvPr id="15" name="Text 12"/>
          <p:cNvSpPr/>
          <p:nvPr/>
        </p:nvSpPr>
        <p:spPr>
          <a:xfrm>
            <a:off x="8388429" y="5944791"/>
            <a:ext cx="448747" cy="179427"/>
          </a:xfrm>
          <a:prstGeom prst="rect">
            <a:avLst/>
          </a:prstGeom>
          <a:noFill/>
          <a:ln/>
        </p:spPr>
        <p:txBody>
          <a:bodyPr wrap="none" lIns="0" tIns="0" rIns="0" bIns="0" rtlCol="0" anchor="t"/>
          <a:lstStyle/>
          <a:p>
            <a:pPr algn="l" indent="0" marL="0">
              <a:lnSpc>
                <a:spcPts val="1400"/>
              </a:lnSpc>
              <a:buNone/>
            </a:pPr>
            <a:r>
              <a:rPr lang="en-US" sz="1400" dirty="0">
                <a:solidFill>
                  <a:srgbClr val="2A2742"/>
                </a:solidFill>
                <a:latin typeface="Arimo" pitchFamily="34" charset="0"/>
                <a:ea typeface="Arimo" pitchFamily="34" charset="-122"/>
                <a:cs typeface="Arimo" pitchFamily="34" charset="-120"/>
              </a:rPr>
              <a:t>Grant</a:t>
            </a:r>
            <a:endParaRPr lang="en-US" sz="1400" dirty="0"/>
          </a:p>
        </p:txBody>
      </p:sp>
      <p:sp>
        <p:nvSpPr>
          <p:cNvPr id="16" name="Shape 13"/>
          <p:cNvSpPr/>
          <p:nvPr/>
        </p:nvSpPr>
        <p:spPr>
          <a:xfrm>
            <a:off x="8148042" y="6276618"/>
            <a:ext cx="179427" cy="179427"/>
          </a:xfrm>
          <a:prstGeom prst="roundRect">
            <a:avLst>
              <a:gd name="adj" fmla="val 10192"/>
            </a:avLst>
          </a:prstGeom>
          <a:solidFill>
            <a:srgbClr val="D4E64C"/>
          </a:solidFill>
          <a:ln/>
        </p:spPr>
      </p:sp>
      <p:sp>
        <p:nvSpPr>
          <p:cNvPr id="17" name="Text 14"/>
          <p:cNvSpPr/>
          <p:nvPr/>
        </p:nvSpPr>
        <p:spPr>
          <a:xfrm>
            <a:off x="8388429" y="6276618"/>
            <a:ext cx="458986" cy="179427"/>
          </a:xfrm>
          <a:prstGeom prst="rect">
            <a:avLst/>
          </a:prstGeom>
          <a:noFill/>
          <a:ln/>
        </p:spPr>
        <p:txBody>
          <a:bodyPr wrap="none" lIns="0" tIns="0" rIns="0" bIns="0" rtlCol="0" anchor="t"/>
          <a:lstStyle/>
          <a:p>
            <a:pPr algn="l" indent="0" marL="0">
              <a:lnSpc>
                <a:spcPts val="1400"/>
              </a:lnSpc>
              <a:buNone/>
            </a:pPr>
            <a:r>
              <a:rPr lang="en-US" sz="1400" dirty="0">
                <a:solidFill>
                  <a:srgbClr val="2A2742"/>
                </a:solidFill>
                <a:latin typeface="Arimo" pitchFamily="34" charset="0"/>
                <a:ea typeface="Arimo" pitchFamily="34" charset="-122"/>
                <a:cs typeface="Arimo" pitchFamily="34" charset="-120"/>
              </a:rPr>
              <a:t>Angel</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2024-10-08T08:15:24Z</dcterms:created>
  <dcterms:modified xsi:type="dcterms:W3CDTF">2024-10-08T08:15:24Z</dcterms:modified>
</cp:coreProperties>
</file>